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Heebo" pitchFamily="2" charset="-79"/>
      <p:regular r:id="rId18"/>
      <p:bold r:id="rId19"/>
    </p:embeddedFont>
    <p:embeddedFont>
      <p:font typeface="Montserrat" panose="00000500000000000000"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notesViewPr>
    <p:cSldViewPr snapToGrid="0" snapToObjects="1">
      <p:cViewPr varScale="1">
        <p:scale>
          <a:sx n="45" d="100"/>
          <a:sy n="45" d="100"/>
        </p:scale>
        <p:origin x="3916" y="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0D437E-D7BF-59DC-1544-267F0991DF07}"/>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C1144D1-53A4-1287-CF2B-FD6452A263EE}"/>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F7136404-4986-4E23-A706-547F4D500B27}" type="datetimeFigureOut">
              <a:rPr lang="en-US" smtClean="0"/>
              <a:t>9/22/2024</a:t>
            </a:fld>
            <a:endParaRPr lang="en-US"/>
          </a:p>
        </p:txBody>
      </p:sp>
      <p:sp>
        <p:nvSpPr>
          <p:cNvPr id="4" name="Footer Placeholder 3">
            <a:extLst>
              <a:ext uri="{FF2B5EF4-FFF2-40B4-BE49-F238E27FC236}">
                <a16:creationId xmlns:a16="http://schemas.microsoft.com/office/drawing/2014/main" id="{1092F60C-B09E-CAF5-3E47-F9ECB3C8A166}"/>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27544-8963-82C1-A366-48DFC531C348}"/>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4610DF9B-DF90-42C4-9D6C-A456B4A7BFD8}" type="slidenum">
              <a:rPr lang="en-US" smtClean="0"/>
              <a:t>‹#›</a:t>
            </a:fld>
            <a:endParaRPr lang="en-US"/>
          </a:p>
        </p:txBody>
      </p:sp>
    </p:spTree>
    <p:extLst>
      <p:ext uri="{BB962C8B-B14F-4D97-AF65-F5344CB8AC3E}">
        <p14:creationId xmlns:p14="http://schemas.microsoft.com/office/powerpoint/2010/main" val="11854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34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mailto:23520669@gm.uit.edu.vn"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mailto:23520517@gm.uit.edu.vn" TargetMode="External"/><Relationship Id="rId5" Type="http://schemas.openxmlformats.org/officeDocument/2006/relationships/hyperlink" Target="mailto:23520498@gm.uit.edu.vn" TargetMode="External"/><Relationship Id="rId4" Type="http://schemas.openxmlformats.org/officeDocument/2006/relationships/hyperlink" Target="mailto:23520552@gm.uit.edu.v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5462" y="656392"/>
            <a:ext cx="12959477" cy="1491853"/>
          </a:xfrm>
          <a:prstGeom prst="rect">
            <a:avLst/>
          </a:prstGeom>
          <a:noFill/>
          <a:ln/>
        </p:spPr>
        <p:txBody>
          <a:bodyPr wrap="square" lIns="0" tIns="0" rIns="0" bIns="0" rtlCol="0" anchor="t"/>
          <a:lstStyle/>
          <a:p>
            <a:pPr marL="0" indent="0" algn="l">
              <a:lnSpc>
                <a:spcPts val="5850"/>
              </a:lnSpc>
              <a:buNone/>
            </a:pPr>
            <a:r>
              <a:rPr lang="en-US" sz="4650" dirty="0">
                <a:solidFill>
                  <a:srgbClr val="F2F0F4"/>
                </a:solidFill>
                <a:latin typeface="Montserrat" pitchFamily="34" charset="0"/>
                <a:ea typeface="Montserrat" pitchFamily="34" charset="-122"/>
                <a:cs typeface="Montserrat" pitchFamily="34" charset="-120"/>
              </a:rPr>
              <a:t>Khám phá những ý tưởng đột phá cùng AI với Nhóm 8!</a:t>
            </a:r>
            <a:endParaRPr lang="en-US" sz="4650" dirty="0"/>
          </a:p>
        </p:txBody>
      </p:sp>
      <p:pic>
        <p:nvPicPr>
          <p:cNvPr id="3" name="Image 0" descr="preencoded.png"/>
          <p:cNvPicPr>
            <a:picLocks noChangeAspect="1"/>
          </p:cNvPicPr>
          <p:nvPr/>
        </p:nvPicPr>
        <p:blipFill>
          <a:blip r:embed="rId3"/>
          <a:stretch>
            <a:fillRect/>
          </a:stretch>
        </p:blipFill>
        <p:spPr>
          <a:xfrm>
            <a:off x="4331375" y="2625566"/>
            <a:ext cx="5967651" cy="3688199"/>
          </a:xfrm>
          <a:prstGeom prst="rect">
            <a:avLst/>
          </a:prstGeom>
        </p:spPr>
      </p:pic>
      <p:sp>
        <p:nvSpPr>
          <p:cNvPr id="4" name="Text 1"/>
          <p:cNvSpPr/>
          <p:nvPr/>
        </p:nvSpPr>
        <p:spPr>
          <a:xfrm>
            <a:off x="5823228" y="6612136"/>
            <a:ext cx="2983825" cy="372904"/>
          </a:xfrm>
          <a:prstGeom prst="rect">
            <a:avLst/>
          </a:prstGeom>
          <a:noFill/>
          <a:ln/>
        </p:spPr>
        <p:txBody>
          <a:bodyPr wrap="none" lIns="0" tIns="0" rIns="0" bIns="0" rtlCol="0" anchor="t"/>
          <a:lstStyle/>
          <a:p>
            <a:pPr marL="0" indent="0" algn="ctr">
              <a:lnSpc>
                <a:spcPts val="2900"/>
              </a:lnSpc>
              <a:buNone/>
            </a:pPr>
            <a:endParaRPr lang="en-US" sz="2300" dirty="0"/>
          </a:p>
        </p:txBody>
      </p:sp>
      <p:sp>
        <p:nvSpPr>
          <p:cNvPr id="5" name="Text 2"/>
          <p:cNvSpPr/>
          <p:nvPr/>
        </p:nvSpPr>
        <p:spPr>
          <a:xfrm>
            <a:off x="2262068" y="7128153"/>
            <a:ext cx="10106263" cy="447437"/>
          </a:xfrm>
          <a:prstGeom prst="rect">
            <a:avLst/>
          </a:prstGeom>
          <a:noFill/>
          <a:ln/>
        </p:spPr>
        <p:txBody>
          <a:bodyPr wrap="none" lIns="0" tIns="0" rIns="0" bIns="0" rtlCol="0" anchor="t"/>
          <a:lstStyle/>
          <a:p>
            <a:pPr marL="0" indent="0" algn="ctr">
              <a:lnSpc>
                <a:spcPts val="3500"/>
              </a:lnSpc>
              <a:buNone/>
            </a:pPr>
            <a:r>
              <a:rPr lang="en-US" sz="2800" dirty="0">
                <a:solidFill>
                  <a:srgbClr val="DCD7E5"/>
                </a:solidFill>
                <a:latin typeface="Montserrat" pitchFamily="34" charset="0"/>
                <a:ea typeface="Montserrat" pitchFamily="34" charset="-122"/>
                <a:cs typeface="Montserrat" pitchFamily="34" charset="-120"/>
              </a:rPr>
              <a:t>Chào mừng bạn đến với buổi thuyết trình của chúng tôi!</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0470"/>
          </a:xfrm>
          <a:prstGeom prst="rect">
            <a:avLst/>
          </a:prstGeom>
        </p:spPr>
      </p:pic>
      <p:sp>
        <p:nvSpPr>
          <p:cNvPr id="3" name="Text 0"/>
          <p:cNvSpPr/>
          <p:nvPr/>
        </p:nvSpPr>
        <p:spPr>
          <a:xfrm>
            <a:off x="786884" y="3429476"/>
            <a:ext cx="9044464" cy="702588"/>
          </a:xfrm>
          <a:prstGeom prst="rect">
            <a:avLst/>
          </a:prstGeom>
          <a:noFill/>
          <a:ln/>
        </p:spPr>
        <p:txBody>
          <a:bodyPr wrap="non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Tính năng nổi bật của Napkin AI</a:t>
            </a:r>
            <a:endParaRPr lang="en-US" sz="4400" dirty="0"/>
          </a:p>
        </p:txBody>
      </p:sp>
      <p:sp>
        <p:nvSpPr>
          <p:cNvPr id="4" name="Shape 1"/>
          <p:cNvSpPr/>
          <p:nvPr/>
        </p:nvSpPr>
        <p:spPr>
          <a:xfrm>
            <a:off x="786884" y="4722138"/>
            <a:ext cx="505778" cy="505778"/>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5" name="Text 2"/>
          <p:cNvSpPr/>
          <p:nvPr/>
        </p:nvSpPr>
        <p:spPr>
          <a:xfrm>
            <a:off x="978813" y="4806315"/>
            <a:ext cx="121801"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17452" y="4722138"/>
            <a:ext cx="3407926"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Tạo hình ảnh từ văn bản</a:t>
            </a:r>
            <a:endParaRPr lang="en-US" sz="2200" dirty="0"/>
          </a:p>
        </p:txBody>
      </p:sp>
      <p:sp>
        <p:nvSpPr>
          <p:cNvPr id="7" name="Text 4"/>
          <p:cNvSpPr/>
          <p:nvPr/>
        </p:nvSpPr>
        <p:spPr>
          <a:xfrm>
            <a:off x="1517452" y="5208389"/>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Chuyển đổi nội dung văn bản thành các hình ảnh minh họa tự động.</a:t>
            </a:r>
            <a:endParaRPr lang="en-US" sz="1750" dirty="0"/>
          </a:p>
        </p:txBody>
      </p:sp>
      <p:sp>
        <p:nvSpPr>
          <p:cNvPr id="8" name="Shape 5"/>
          <p:cNvSpPr/>
          <p:nvPr/>
        </p:nvSpPr>
        <p:spPr>
          <a:xfrm>
            <a:off x="7427595" y="4722138"/>
            <a:ext cx="505778" cy="505778"/>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9" name="Text 6"/>
          <p:cNvSpPr/>
          <p:nvPr/>
        </p:nvSpPr>
        <p:spPr>
          <a:xfrm>
            <a:off x="7584638" y="4806315"/>
            <a:ext cx="191572"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8158163" y="4722138"/>
            <a:ext cx="3115985"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Đa dạng loại hình ảnh</a:t>
            </a:r>
            <a:endParaRPr lang="en-US" sz="2200" dirty="0"/>
          </a:p>
        </p:txBody>
      </p:sp>
      <p:sp>
        <p:nvSpPr>
          <p:cNvPr id="11" name="Text 8"/>
          <p:cNvSpPr/>
          <p:nvPr/>
        </p:nvSpPr>
        <p:spPr>
          <a:xfrm>
            <a:off x="8158163" y="5208389"/>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Từ sơ đồ, biểu đồ đến các hình ảnh phức tạp, Napkin AI có thể tạo ra nhiều loại hình ảnh khác nhau.</a:t>
            </a:r>
            <a:endParaRPr lang="en-US" sz="1750" dirty="0"/>
          </a:p>
        </p:txBody>
      </p:sp>
      <p:sp>
        <p:nvSpPr>
          <p:cNvPr id="12" name="Shape 9"/>
          <p:cNvSpPr/>
          <p:nvPr/>
        </p:nvSpPr>
        <p:spPr>
          <a:xfrm>
            <a:off x="786884" y="6405205"/>
            <a:ext cx="505778" cy="505778"/>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3" name="Text 10"/>
          <p:cNvSpPr/>
          <p:nvPr/>
        </p:nvSpPr>
        <p:spPr>
          <a:xfrm>
            <a:off x="944642" y="6489383"/>
            <a:ext cx="190262"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517452" y="6405205"/>
            <a:ext cx="2810470"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Tùy chỉnh hình ảnh</a:t>
            </a:r>
            <a:endParaRPr lang="en-US" sz="2200" dirty="0"/>
          </a:p>
        </p:txBody>
      </p:sp>
      <p:sp>
        <p:nvSpPr>
          <p:cNvPr id="15" name="Text 12"/>
          <p:cNvSpPr/>
          <p:nvPr/>
        </p:nvSpPr>
        <p:spPr>
          <a:xfrm>
            <a:off x="1517452" y="6891457"/>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Người dùng có thể điều chỉnh màu sắc, font chữ, và bố cục để phù hợp với nhu cầu.</a:t>
            </a:r>
            <a:endParaRPr lang="en-US" sz="1750" dirty="0"/>
          </a:p>
        </p:txBody>
      </p:sp>
      <p:sp>
        <p:nvSpPr>
          <p:cNvPr id="16" name="Shape 13"/>
          <p:cNvSpPr/>
          <p:nvPr/>
        </p:nvSpPr>
        <p:spPr>
          <a:xfrm>
            <a:off x="7427595" y="6405205"/>
            <a:ext cx="505778" cy="505778"/>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7" name="Text 14"/>
          <p:cNvSpPr/>
          <p:nvPr/>
        </p:nvSpPr>
        <p:spPr>
          <a:xfrm>
            <a:off x="7569041" y="6489383"/>
            <a:ext cx="222885"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8158163" y="6405205"/>
            <a:ext cx="4472583"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Tích hợp với các ứng dụng khác</a:t>
            </a:r>
            <a:endParaRPr lang="en-US" sz="2200" dirty="0"/>
          </a:p>
        </p:txBody>
      </p:sp>
      <p:sp>
        <p:nvSpPr>
          <p:cNvPr id="19" name="Text 16"/>
          <p:cNvSpPr/>
          <p:nvPr/>
        </p:nvSpPr>
        <p:spPr>
          <a:xfrm>
            <a:off x="8158163" y="6891457"/>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Tích hợp dễ dàng với Google Docs, PowerPoint để hỗ trợ quá trình thuyết trình và báo cáo.</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825222"/>
            <a:ext cx="1000279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Ứng dụng thực tế của Napkin AI</a:t>
            </a:r>
            <a:endParaRPr lang="en-US" sz="4850" dirty="0"/>
          </a:p>
        </p:txBody>
      </p:sp>
      <p:pic>
        <p:nvPicPr>
          <p:cNvPr id="3" name="Image 0" descr="preencoded.png"/>
          <p:cNvPicPr>
            <a:picLocks noChangeAspect="1"/>
          </p:cNvPicPr>
          <p:nvPr/>
        </p:nvPicPr>
        <p:blipFill>
          <a:blip r:embed="rId3"/>
          <a:stretch>
            <a:fillRect/>
          </a:stretch>
        </p:blipFill>
        <p:spPr>
          <a:xfrm>
            <a:off x="864037" y="2090499"/>
            <a:ext cx="4053840" cy="2505432"/>
          </a:xfrm>
          <a:prstGeom prst="rect">
            <a:avLst/>
          </a:prstGeom>
        </p:spPr>
      </p:pic>
      <p:sp>
        <p:nvSpPr>
          <p:cNvPr id="4" name="Text 1"/>
          <p:cNvSpPr/>
          <p:nvPr/>
        </p:nvSpPr>
        <p:spPr>
          <a:xfrm>
            <a:off x="864037" y="4904542"/>
            <a:ext cx="4053840"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Tạo bài thuyết trình nhanh chóng</a:t>
            </a:r>
            <a:endParaRPr lang="en-US" sz="2400" dirty="0"/>
          </a:p>
        </p:txBody>
      </p:sp>
      <p:sp>
        <p:nvSpPr>
          <p:cNvPr id="5" name="Text 2"/>
          <p:cNvSpPr/>
          <p:nvPr/>
        </p:nvSpPr>
        <p:spPr>
          <a:xfrm>
            <a:off x="864037" y="582418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Chuyển nội dung văn bản thành hình minh họa và tạo các slide thuyết trình một cách nhanh chóng.</a:t>
            </a:r>
            <a:endParaRPr lang="en-US" sz="1900" dirty="0"/>
          </a:p>
        </p:txBody>
      </p:sp>
      <p:pic>
        <p:nvPicPr>
          <p:cNvPr id="6" name="Image 1" descr="preencoded.png"/>
          <p:cNvPicPr>
            <a:picLocks noChangeAspect="1"/>
          </p:cNvPicPr>
          <p:nvPr/>
        </p:nvPicPr>
        <p:blipFill>
          <a:blip r:embed="rId4"/>
          <a:stretch>
            <a:fillRect/>
          </a:stretch>
        </p:blipFill>
        <p:spPr>
          <a:xfrm>
            <a:off x="5288161" y="2090499"/>
            <a:ext cx="4053959" cy="2505432"/>
          </a:xfrm>
          <a:prstGeom prst="rect">
            <a:avLst/>
          </a:prstGeom>
        </p:spPr>
      </p:pic>
      <p:sp>
        <p:nvSpPr>
          <p:cNvPr id="7" name="Text 3"/>
          <p:cNvSpPr/>
          <p:nvPr/>
        </p:nvSpPr>
        <p:spPr>
          <a:xfrm>
            <a:off x="5288161" y="4904542"/>
            <a:ext cx="4053959"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Phát triển video giới thiệu sản phẩm</a:t>
            </a:r>
            <a:endParaRPr lang="en-US" sz="2400" dirty="0"/>
          </a:p>
        </p:txBody>
      </p:sp>
      <p:sp>
        <p:nvSpPr>
          <p:cNvPr id="8" name="Text 4"/>
          <p:cNvSpPr/>
          <p:nvPr/>
        </p:nvSpPr>
        <p:spPr>
          <a:xfrm>
            <a:off x="5288161" y="5824180"/>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Hỗ trợ tạo video giới thiệu sản phẩm bằng cách kết hợp hình ảnh minh họa với lời mô tả.</a:t>
            </a:r>
            <a:endParaRPr lang="en-US" sz="1900" dirty="0"/>
          </a:p>
        </p:txBody>
      </p:sp>
      <p:pic>
        <p:nvPicPr>
          <p:cNvPr id="9" name="Image 2" descr="preencoded.png"/>
          <p:cNvPicPr>
            <a:picLocks noChangeAspect="1"/>
          </p:cNvPicPr>
          <p:nvPr/>
        </p:nvPicPr>
        <p:blipFill>
          <a:blip r:embed="rId5"/>
          <a:stretch>
            <a:fillRect/>
          </a:stretch>
        </p:blipFill>
        <p:spPr>
          <a:xfrm>
            <a:off x="9712404" y="2090499"/>
            <a:ext cx="4053840" cy="2505432"/>
          </a:xfrm>
          <a:prstGeom prst="rect">
            <a:avLst/>
          </a:prstGeom>
        </p:spPr>
      </p:pic>
      <p:sp>
        <p:nvSpPr>
          <p:cNvPr id="10" name="Text 5"/>
          <p:cNvSpPr/>
          <p:nvPr/>
        </p:nvSpPr>
        <p:spPr>
          <a:xfrm>
            <a:off x="9712404" y="4904542"/>
            <a:ext cx="4053840"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Viết sách và tài liệu chuyên nghiệp</a:t>
            </a:r>
            <a:endParaRPr lang="en-US" sz="2400" dirty="0"/>
          </a:p>
        </p:txBody>
      </p:sp>
      <p:sp>
        <p:nvSpPr>
          <p:cNvPr id="11" name="Text 6"/>
          <p:cNvSpPr/>
          <p:nvPr/>
        </p:nvSpPr>
        <p:spPr>
          <a:xfrm>
            <a:off x="9712404" y="5824180"/>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Sử dụng Napkin AI để tạo ra các sách và tài liệu chuyên nghiệp với hình minh họa độc đáo, thu hút độc giả.</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25103" y="768787"/>
            <a:ext cx="6935391"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 Đánh giá Napkin AI</a:t>
            </a:r>
            <a:endParaRPr lang="en-US" sz="4600" dirty="0"/>
          </a:p>
        </p:txBody>
      </p:sp>
      <p:pic>
        <p:nvPicPr>
          <p:cNvPr id="3" name="Image 0" descr="preencoded.png"/>
          <p:cNvPicPr>
            <a:picLocks noChangeAspect="1"/>
          </p:cNvPicPr>
          <p:nvPr/>
        </p:nvPicPr>
        <p:blipFill>
          <a:blip r:embed="rId3"/>
          <a:stretch>
            <a:fillRect/>
          </a:stretch>
        </p:blipFill>
        <p:spPr>
          <a:xfrm>
            <a:off x="825103" y="1976914"/>
            <a:ext cx="4090987" cy="2528411"/>
          </a:xfrm>
          <a:prstGeom prst="rect">
            <a:avLst/>
          </a:prstGeom>
        </p:spPr>
      </p:pic>
      <p:sp>
        <p:nvSpPr>
          <p:cNvPr id="4" name="Text 1"/>
          <p:cNvSpPr/>
          <p:nvPr/>
        </p:nvSpPr>
        <p:spPr>
          <a:xfrm>
            <a:off x="825103" y="4800005"/>
            <a:ext cx="3043118" cy="36826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Chất lượng hình ảnh</a:t>
            </a:r>
            <a:endParaRPr lang="en-US" sz="2300" dirty="0"/>
          </a:p>
        </p:txBody>
      </p:sp>
      <p:sp>
        <p:nvSpPr>
          <p:cNvPr id="5" name="Text 2"/>
          <p:cNvSpPr/>
          <p:nvPr/>
        </p:nvSpPr>
        <p:spPr>
          <a:xfrm>
            <a:off x="825103" y="5309711"/>
            <a:ext cx="4090987" cy="754380"/>
          </a:xfrm>
          <a:prstGeom prst="rect">
            <a:avLst/>
          </a:prstGeom>
          <a:noFill/>
          <a:ln/>
        </p:spPr>
        <p:txBody>
          <a:bodyPr wrap="square" lIns="0" tIns="0" rIns="0" bIns="0" rtlCol="0" anchor="t"/>
          <a:lstStyle/>
          <a:p>
            <a:pPr marL="0" indent="0" algn="l">
              <a:lnSpc>
                <a:spcPts val="2950"/>
              </a:lnSpc>
              <a:buNone/>
            </a:pPr>
            <a:r>
              <a:rPr lang="en-US" sz="1850" dirty="0">
                <a:solidFill>
                  <a:srgbClr val="DCD7E5"/>
                </a:solidFill>
                <a:latin typeface="Heebo" pitchFamily="34" charset="0"/>
                <a:ea typeface="Heebo" pitchFamily="34" charset="-122"/>
                <a:cs typeface="Heebo" pitchFamily="34" charset="-120"/>
              </a:rPr>
              <a:t>Đôi khi chất lượng hình ảnh chưa đạt mức cao, cần chỉnh sửa thêm.</a:t>
            </a:r>
            <a:endParaRPr lang="en-US" sz="1850" dirty="0"/>
          </a:p>
        </p:txBody>
      </p:sp>
      <p:pic>
        <p:nvPicPr>
          <p:cNvPr id="6" name="Image 1" descr="preencoded.png"/>
          <p:cNvPicPr>
            <a:picLocks noChangeAspect="1"/>
          </p:cNvPicPr>
          <p:nvPr/>
        </p:nvPicPr>
        <p:blipFill>
          <a:blip r:embed="rId4"/>
          <a:stretch>
            <a:fillRect/>
          </a:stretch>
        </p:blipFill>
        <p:spPr>
          <a:xfrm>
            <a:off x="5269706" y="1976914"/>
            <a:ext cx="4090987" cy="2528411"/>
          </a:xfrm>
          <a:prstGeom prst="rect">
            <a:avLst/>
          </a:prstGeom>
        </p:spPr>
      </p:pic>
      <p:sp>
        <p:nvSpPr>
          <p:cNvPr id="7" name="Text 3"/>
          <p:cNvSpPr/>
          <p:nvPr/>
        </p:nvSpPr>
        <p:spPr>
          <a:xfrm>
            <a:off x="5269706" y="4800005"/>
            <a:ext cx="2946916" cy="36826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Khả năng sáng tạo</a:t>
            </a:r>
            <a:endParaRPr lang="en-US" sz="2300" dirty="0"/>
          </a:p>
        </p:txBody>
      </p:sp>
      <p:sp>
        <p:nvSpPr>
          <p:cNvPr id="8" name="Text 4"/>
          <p:cNvSpPr/>
          <p:nvPr/>
        </p:nvSpPr>
        <p:spPr>
          <a:xfrm>
            <a:off x="5269706" y="5309711"/>
            <a:ext cx="4090987" cy="754380"/>
          </a:xfrm>
          <a:prstGeom prst="rect">
            <a:avLst/>
          </a:prstGeom>
          <a:noFill/>
          <a:ln/>
        </p:spPr>
        <p:txBody>
          <a:bodyPr wrap="square" lIns="0" tIns="0" rIns="0" bIns="0" rtlCol="0" anchor="t"/>
          <a:lstStyle/>
          <a:p>
            <a:pPr marL="0" indent="0" algn="l">
              <a:lnSpc>
                <a:spcPts val="2950"/>
              </a:lnSpc>
              <a:buNone/>
            </a:pPr>
            <a:r>
              <a:rPr lang="en-US" sz="1850" dirty="0">
                <a:solidFill>
                  <a:srgbClr val="DCD7E5"/>
                </a:solidFill>
                <a:latin typeface="Heebo" pitchFamily="34" charset="0"/>
                <a:ea typeface="Heebo" pitchFamily="34" charset="-122"/>
                <a:cs typeface="Heebo" pitchFamily="34" charset="-120"/>
              </a:rPr>
              <a:t>Công cụ phụ thuộc nhiều vào văn bản, do đó khả năng sáng tạo còn hạn chế.</a:t>
            </a:r>
            <a:endParaRPr lang="en-US" sz="1850" dirty="0"/>
          </a:p>
        </p:txBody>
      </p:sp>
      <p:pic>
        <p:nvPicPr>
          <p:cNvPr id="9" name="Image 2" descr="preencoded.png"/>
          <p:cNvPicPr>
            <a:picLocks noChangeAspect="1"/>
          </p:cNvPicPr>
          <p:nvPr/>
        </p:nvPicPr>
        <p:blipFill>
          <a:blip r:embed="rId5"/>
          <a:stretch>
            <a:fillRect/>
          </a:stretch>
        </p:blipFill>
        <p:spPr>
          <a:xfrm>
            <a:off x="9714309" y="1976914"/>
            <a:ext cx="4090987" cy="2528411"/>
          </a:xfrm>
          <a:prstGeom prst="rect">
            <a:avLst/>
          </a:prstGeom>
        </p:spPr>
      </p:pic>
      <p:sp>
        <p:nvSpPr>
          <p:cNvPr id="10" name="Text 5"/>
          <p:cNvSpPr/>
          <p:nvPr/>
        </p:nvSpPr>
        <p:spPr>
          <a:xfrm>
            <a:off x="9714309" y="4800005"/>
            <a:ext cx="2946916" cy="36826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Đa dạng mẫu</a:t>
            </a:r>
            <a:endParaRPr lang="en-US" sz="2300" dirty="0"/>
          </a:p>
        </p:txBody>
      </p:sp>
      <p:sp>
        <p:nvSpPr>
          <p:cNvPr id="11" name="Text 6"/>
          <p:cNvSpPr/>
          <p:nvPr/>
        </p:nvSpPr>
        <p:spPr>
          <a:xfrm>
            <a:off x="9714309" y="5309711"/>
            <a:ext cx="4090987" cy="754380"/>
          </a:xfrm>
          <a:prstGeom prst="rect">
            <a:avLst/>
          </a:prstGeom>
          <a:noFill/>
          <a:ln/>
        </p:spPr>
        <p:txBody>
          <a:bodyPr wrap="square" lIns="0" tIns="0" rIns="0" bIns="0" rtlCol="0" anchor="t"/>
          <a:lstStyle/>
          <a:p>
            <a:pPr marL="0" indent="0" algn="l">
              <a:lnSpc>
                <a:spcPts val="2950"/>
              </a:lnSpc>
              <a:buNone/>
            </a:pPr>
            <a:r>
              <a:rPr lang="en-US" sz="1850" dirty="0">
                <a:solidFill>
                  <a:srgbClr val="DCD7E5"/>
                </a:solidFill>
                <a:latin typeface="Heebo" pitchFamily="34" charset="0"/>
                <a:ea typeface="Heebo" pitchFamily="34" charset="-122"/>
                <a:cs typeface="Heebo" pitchFamily="34" charset="-120"/>
              </a:rPr>
              <a:t>Thư viện hình ảnh còn thiếu sự đa dạng, cần bổ sung thêm mẫu mới.</a:t>
            </a:r>
            <a:endParaRPr lang="en-US" sz="1850" dirty="0"/>
          </a:p>
        </p:txBody>
      </p:sp>
      <p:sp>
        <p:nvSpPr>
          <p:cNvPr id="12" name="Text 7"/>
          <p:cNvSpPr/>
          <p:nvPr/>
        </p:nvSpPr>
        <p:spPr>
          <a:xfrm>
            <a:off x="825103" y="6329243"/>
            <a:ext cx="12980194" cy="1131570"/>
          </a:xfrm>
          <a:prstGeom prst="rect">
            <a:avLst/>
          </a:prstGeom>
          <a:noFill/>
          <a:ln/>
        </p:spPr>
        <p:txBody>
          <a:bodyPr wrap="square" lIns="0" tIns="0" rIns="0" bIns="0" rtlCol="0" anchor="t"/>
          <a:lstStyle/>
          <a:p>
            <a:pPr marL="0" indent="0">
              <a:lnSpc>
                <a:spcPts val="2950"/>
              </a:lnSpc>
              <a:buNone/>
            </a:pPr>
            <a:r>
              <a:rPr lang="en-US" sz="1850" b="1" dirty="0">
                <a:solidFill>
                  <a:srgbClr val="DCD7E5"/>
                </a:solidFill>
                <a:latin typeface="Heebo" pitchFamily="34" charset="0"/>
                <a:ea typeface="Heebo" pitchFamily="34" charset="-122"/>
                <a:cs typeface="Heebo" pitchFamily="34" charset="-120"/>
              </a:rPr>
              <a:t>Tổng kết</a:t>
            </a:r>
            <a:r>
              <a:rPr lang="en-US" sz="1850" dirty="0">
                <a:solidFill>
                  <a:srgbClr val="DCD7E5"/>
                </a:solidFill>
                <a:latin typeface="Heebo" pitchFamily="34" charset="0"/>
                <a:ea typeface="Heebo" pitchFamily="34" charset="-122"/>
                <a:cs typeface="Heebo" pitchFamily="34" charset="-120"/>
              </a:rPr>
              <a:t>
Napkin AI là một công cụ tiềm năng, đặc biệt hữu ích với những người thường xuyên làm việc với nội dung hình ảnh. Tuy nhiên, người dùng cần có hiểu biết cơ bản về thiết kế để khai thác tối đa các tính năng của công cụ này.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42963" y="667822"/>
            <a:ext cx="7326987" cy="752713"/>
          </a:xfrm>
          <a:prstGeom prst="rect">
            <a:avLst/>
          </a:prstGeom>
          <a:noFill/>
          <a:ln/>
        </p:spPr>
        <p:txBody>
          <a:bodyPr wrap="none" lIns="0" tIns="0" rIns="0" bIns="0" rtlCol="0" anchor="t"/>
          <a:lstStyle/>
          <a:p>
            <a:pPr marL="0" indent="0">
              <a:lnSpc>
                <a:spcPts val="5900"/>
              </a:lnSpc>
              <a:buNone/>
            </a:pPr>
            <a:r>
              <a:rPr lang="en-US" sz="4700" u="sng" dirty="0">
                <a:solidFill>
                  <a:srgbClr val="F2F0F4"/>
                </a:solidFill>
                <a:latin typeface="Montserrat" pitchFamily="34" charset="0"/>
                <a:ea typeface="Montserrat" pitchFamily="34" charset="-122"/>
                <a:cs typeface="Montserrat" pitchFamily="34" charset="-120"/>
              </a:rPr>
              <a:t>Các thành viên nhóm 8</a:t>
            </a:r>
            <a:endParaRPr lang="en-US" sz="4700" dirty="0"/>
          </a:p>
        </p:txBody>
      </p:sp>
      <p:sp>
        <p:nvSpPr>
          <p:cNvPr id="3" name="Text 1"/>
          <p:cNvSpPr/>
          <p:nvPr/>
        </p:nvSpPr>
        <p:spPr>
          <a:xfrm>
            <a:off x="842963" y="1902262"/>
            <a:ext cx="12944475"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Lớp: SS004.P14</a:t>
            </a:r>
            <a:endParaRPr lang="en-US" sz="1850" dirty="0"/>
          </a:p>
        </p:txBody>
      </p:sp>
      <p:sp>
        <p:nvSpPr>
          <p:cNvPr id="4" name="Shape 2"/>
          <p:cNvSpPr/>
          <p:nvPr/>
        </p:nvSpPr>
        <p:spPr>
          <a:xfrm>
            <a:off x="842963" y="2558415"/>
            <a:ext cx="12944475" cy="5003244"/>
          </a:xfrm>
          <a:prstGeom prst="roundRect">
            <a:avLst>
              <a:gd name="adj" fmla="val 2022"/>
            </a:avLst>
          </a:prstGeom>
          <a:noFill/>
          <a:ln w="7620">
            <a:solidFill>
              <a:srgbClr val="FFFFFF">
                <a:alpha val="24000"/>
              </a:srgbClr>
            </a:solidFill>
            <a:prstDash val="solid"/>
          </a:ln>
        </p:spPr>
        <p:txBody>
          <a:bodyPr/>
          <a:lstStyle/>
          <a:p>
            <a:endParaRPr lang="en-US"/>
          </a:p>
        </p:txBody>
      </p:sp>
      <p:sp>
        <p:nvSpPr>
          <p:cNvPr id="5" name="Shape 3"/>
          <p:cNvSpPr/>
          <p:nvPr/>
        </p:nvSpPr>
        <p:spPr>
          <a:xfrm>
            <a:off x="850583" y="2566035"/>
            <a:ext cx="12929235" cy="689372"/>
          </a:xfrm>
          <a:prstGeom prst="rect">
            <a:avLst/>
          </a:prstGeom>
          <a:solidFill>
            <a:srgbClr val="FFFFFF">
              <a:alpha val="4000"/>
            </a:srgbClr>
          </a:solidFill>
          <a:ln/>
        </p:spPr>
        <p:txBody>
          <a:bodyPr/>
          <a:lstStyle/>
          <a:p>
            <a:endParaRPr lang="en-US"/>
          </a:p>
        </p:txBody>
      </p:sp>
      <p:sp>
        <p:nvSpPr>
          <p:cNvPr id="6" name="Text 4"/>
          <p:cNvSpPr/>
          <p:nvPr/>
        </p:nvSpPr>
        <p:spPr>
          <a:xfrm>
            <a:off x="1091446" y="2718078"/>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STT</a:t>
            </a:r>
            <a:endParaRPr lang="en-US" sz="1850" dirty="0"/>
          </a:p>
        </p:txBody>
      </p:sp>
      <p:sp>
        <p:nvSpPr>
          <p:cNvPr id="7" name="Text 5"/>
          <p:cNvSpPr/>
          <p:nvPr/>
        </p:nvSpPr>
        <p:spPr>
          <a:xfrm>
            <a:off x="4327565" y="2718078"/>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Họ và tên</a:t>
            </a:r>
            <a:endParaRPr lang="en-US" sz="1850" dirty="0"/>
          </a:p>
        </p:txBody>
      </p:sp>
      <p:sp>
        <p:nvSpPr>
          <p:cNvPr id="8" name="Text 6"/>
          <p:cNvSpPr/>
          <p:nvPr/>
        </p:nvSpPr>
        <p:spPr>
          <a:xfrm>
            <a:off x="7559873" y="2718078"/>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MSSV</a:t>
            </a:r>
            <a:endParaRPr lang="en-US" sz="1850" dirty="0"/>
          </a:p>
        </p:txBody>
      </p:sp>
      <p:sp>
        <p:nvSpPr>
          <p:cNvPr id="9" name="Text 7"/>
          <p:cNvSpPr/>
          <p:nvPr/>
        </p:nvSpPr>
        <p:spPr>
          <a:xfrm>
            <a:off x="10792182" y="2718078"/>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Email</a:t>
            </a:r>
            <a:endParaRPr lang="en-US" sz="1850" dirty="0"/>
          </a:p>
        </p:txBody>
      </p:sp>
      <p:sp>
        <p:nvSpPr>
          <p:cNvPr id="10" name="Shape 8"/>
          <p:cNvSpPr/>
          <p:nvPr/>
        </p:nvSpPr>
        <p:spPr>
          <a:xfrm>
            <a:off x="850583" y="3255407"/>
            <a:ext cx="12929235" cy="1074658"/>
          </a:xfrm>
          <a:prstGeom prst="rect">
            <a:avLst/>
          </a:prstGeom>
          <a:solidFill>
            <a:srgbClr val="000000">
              <a:alpha val="4000"/>
            </a:srgbClr>
          </a:solidFill>
          <a:ln/>
        </p:spPr>
        <p:txBody>
          <a:bodyPr/>
          <a:lstStyle/>
          <a:p>
            <a:endParaRPr lang="en-US"/>
          </a:p>
        </p:txBody>
      </p:sp>
      <p:sp>
        <p:nvSpPr>
          <p:cNvPr id="11" name="Text 9"/>
          <p:cNvSpPr/>
          <p:nvPr/>
        </p:nvSpPr>
        <p:spPr>
          <a:xfrm>
            <a:off x="1091446" y="3407450"/>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1</a:t>
            </a:r>
            <a:endParaRPr lang="en-US" sz="1850" dirty="0"/>
          </a:p>
        </p:txBody>
      </p:sp>
      <p:sp>
        <p:nvSpPr>
          <p:cNvPr id="12" name="Text 10"/>
          <p:cNvSpPr/>
          <p:nvPr/>
        </p:nvSpPr>
        <p:spPr>
          <a:xfrm>
            <a:off x="4327565" y="3407450"/>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Phạm Lê Đăng Kha</a:t>
            </a:r>
            <a:endParaRPr lang="en-US" sz="1850" dirty="0"/>
          </a:p>
        </p:txBody>
      </p:sp>
      <p:sp>
        <p:nvSpPr>
          <p:cNvPr id="13" name="Text 11"/>
          <p:cNvSpPr/>
          <p:nvPr/>
        </p:nvSpPr>
        <p:spPr>
          <a:xfrm>
            <a:off x="7559873" y="3407450"/>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23520669</a:t>
            </a:r>
            <a:endParaRPr lang="en-US" sz="1850" dirty="0"/>
          </a:p>
        </p:txBody>
      </p:sp>
      <p:sp>
        <p:nvSpPr>
          <p:cNvPr id="14" name="Text 12"/>
          <p:cNvSpPr/>
          <p:nvPr/>
        </p:nvSpPr>
        <p:spPr>
          <a:xfrm>
            <a:off x="10792182" y="3407450"/>
            <a:ext cx="2746772" cy="770572"/>
          </a:xfrm>
          <a:prstGeom prst="rect">
            <a:avLst/>
          </a:prstGeom>
          <a:noFill/>
          <a:ln/>
        </p:spPr>
        <p:txBody>
          <a:bodyPr wrap="square" lIns="0" tIns="0" rIns="0" bIns="0" rtlCol="0" anchor="t"/>
          <a:lstStyle/>
          <a:p>
            <a:pPr marL="0" indent="0">
              <a:lnSpc>
                <a:spcPts val="3000"/>
              </a:lnSpc>
              <a:buNone/>
            </a:pPr>
            <a:r>
              <a:rPr lang="en-US" sz="1850" u="sng" dirty="0">
                <a:solidFill>
                  <a:srgbClr val="8252E0"/>
                </a:solidFill>
                <a:latin typeface="Heebo" pitchFamily="34" charset="0"/>
                <a:ea typeface="Heebo" pitchFamily="34" charset="-122"/>
                <a:cs typeface="Heebo" pitchFamily="34" charset="-120"/>
                <a:hlinkClick r:id="rId3">
                  <a:extLst>
                    <a:ext uri="{A12FA001-AC4F-418D-AE19-62706E023703}">
                      <ahyp:hlinkClr xmlns:ahyp="http://schemas.microsoft.com/office/drawing/2018/hyperlinkcolor" val="tx"/>
                    </a:ext>
                  </a:extLst>
                </a:hlinkClick>
              </a:rPr>
              <a:t>23520669@gm.uit.edu.vn</a:t>
            </a:r>
            <a:endParaRPr lang="en-US" sz="1850" dirty="0"/>
          </a:p>
        </p:txBody>
      </p:sp>
      <p:sp>
        <p:nvSpPr>
          <p:cNvPr id="15" name="Shape 13"/>
          <p:cNvSpPr/>
          <p:nvPr/>
        </p:nvSpPr>
        <p:spPr>
          <a:xfrm>
            <a:off x="850583" y="4330065"/>
            <a:ext cx="12929235" cy="1074658"/>
          </a:xfrm>
          <a:prstGeom prst="rect">
            <a:avLst/>
          </a:prstGeom>
          <a:solidFill>
            <a:srgbClr val="FFFFFF">
              <a:alpha val="4000"/>
            </a:srgbClr>
          </a:solidFill>
          <a:ln/>
        </p:spPr>
        <p:txBody>
          <a:bodyPr/>
          <a:lstStyle/>
          <a:p>
            <a:endParaRPr lang="en-US"/>
          </a:p>
        </p:txBody>
      </p:sp>
      <p:sp>
        <p:nvSpPr>
          <p:cNvPr id="16" name="Text 14"/>
          <p:cNvSpPr/>
          <p:nvPr/>
        </p:nvSpPr>
        <p:spPr>
          <a:xfrm>
            <a:off x="1091446" y="4482108"/>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2</a:t>
            </a:r>
            <a:endParaRPr lang="en-US" sz="1850" dirty="0"/>
          </a:p>
        </p:txBody>
      </p:sp>
      <p:sp>
        <p:nvSpPr>
          <p:cNvPr id="17" name="Text 15"/>
          <p:cNvSpPr/>
          <p:nvPr/>
        </p:nvSpPr>
        <p:spPr>
          <a:xfrm>
            <a:off x="4327565" y="4482108"/>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Phan Cảnh Đăng Huân</a:t>
            </a:r>
            <a:endParaRPr lang="en-US" sz="1850" dirty="0"/>
          </a:p>
        </p:txBody>
      </p:sp>
      <p:sp>
        <p:nvSpPr>
          <p:cNvPr id="18" name="Text 16"/>
          <p:cNvSpPr/>
          <p:nvPr/>
        </p:nvSpPr>
        <p:spPr>
          <a:xfrm>
            <a:off x="7559873" y="4482108"/>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23520552</a:t>
            </a:r>
            <a:endParaRPr lang="en-US" sz="1850" dirty="0"/>
          </a:p>
        </p:txBody>
      </p:sp>
      <p:sp>
        <p:nvSpPr>
          <p:cNvPr id="19" name="Text 17"/>
          <p:cNvSpPr/>
          <p:nvPr/>
        </p:nvSpPr>
        <p:spPr>
          <a:xfrm>
            <a:off x="10792182" y="4482108"/>
            <a:ext cx="2746772" cy="770572"/>
          </a:xfrm>
          <a:prstGeom prst="rect">
            <a:avLst/>
          </a:prstGeom>
          <a:noFill/>
          <a:ln/>
        </p:spPr>
        <p:txBody>
          <a:bodyPr wrap="square" lIns="0" tIns="0" rIns="0" bIns="0" rtlCol="0" anchor="t"/>
          <a:lstStyle/>
          <a:p>
            <a:pPr marL="0" indent="0">
              <a:lnSpc>
                <a:spcPts val="3000"/>
              </a:lnSpc>
              <a:buNone/>
            </a:pPr>
            <a:r>
              <a:rPr lang="en-US" sz="1850" u="sng" dirty="0">
                <a:solidFill>
                  <a:srgbClr val="8252E0"/>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23520552@gm.uit.edu.vn</a:t>
            </a:r>
            <a:endParaRPr lang="en-US" sz="1850" dirty="0"/>
          </a:p>
        </p:txBody>
      </p:sp>
      <p:sp>
        <p:nvSpPr>
          <p:cNvPr id="20" name="Shape 18"/>
          <p:cNvSpPr/>
          <p:nvPr/>
        </p:nvSpPr>
        <p:spPr>
          <a:xfrm>
            <a:off x="850583" y="5404723"/>
            <a:ext cx="12929235" cy="1074658"/>
          </a:xfrm>
          <a:prstGeom prst="rect">
            <a:avLst/>
          </a:prstGeom>
          <a:solidFill>
            <a:srgbClr val="000000">
              <a:alpha val="4000"/>
            </a:srgbClr>
          </a:solidFill>
          <a:ln/>
        </p:spPr>
        <p:txBody>
          <a:bodyPr/>
          <a:lstStyle/>
          <a:p>
            <a:endParaRPr lang="en-US"/>
          </a:p>
        </p:txBody>
      </p:sp>
      <p:sp>
        <p:nvSpPr>
          <p:cNvPr id="21" name="Text 19"/>
          <p:cNvSpPr/>
          <p:nvPr/>
        </p:nvSpPr>
        <p:spPr>
          <a:xfrm>
            <a:off x="1091446" y="5556766"/>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3</a:t>
            </a:r>
            <a:endParaRPr lang="en-US" sz="1850" dirty="0"/>
          </a:p>
        </p:txBody>
      </p:sp>
      <p:sp>
        <p:nvSpPr>
          <p:cNvPr id="22" name="Text 20"/>
          <p:cNvSpPr/>
          <p:nvPr/>
        </p:nvSpPr>
        <p:spPr>
          <a:xfrm>
            <a:off x="4327565" y="5556766"/>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Võ Duy Hiếu</a:t>
            </a:r>
            <a:endParaRPr lang="en-US" sz="1850" dirty="0"/>
          </a:p>
        </p:txBody>
      </p:sp>
      <p:sp>
        <p:nvSpPr>
          <p:cNvPr id="23" name="Text 21"/>
          <p:cNvSpPr/>
          <p:nvPr/>
        </p:nvSpPr>
        <p:spPr>
          <a:xfrm>
            <a:off x="7559873" y="5556766"/>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23520498</a:t>
            </a:r>
            <a:endParaRPr lang="en-US" sz="1850" dirty="0"/>
          </a:p>
        </p:txBody>
      </p:sp>
      <p:sp>
        <p:nvSpPr>
          <p:cNvPr id="24" name="Text 22"/>
          <p:cNvSpPr/>
          <p:nvPr/>
        </p:nvSpPr>
        <p:spPr>
          <a:xfrm>
            <a:off x="10792182" y="5556766"/>
            <a:ext cx="2746772" cy="770572"/>
          </a:xfrm>
          <a:prstGeom prst="rect">
            <a:avLst/>
          </a:prstGeom>
          <a:noFill/>
          <a:ln/>
        </p:spPr>
        <p:txBody>
          <a:bodyPr wrap="square" lIns="0" tIns="0" rIns="0" bIns="0" rtlCol="0" anchor="t"/>
          <a:lstStyle/>
          <a:p>
            <a:pPr marL="0" indent="0">
              <a:lnSpc>
                <a:spcPts val="3000"/>
              </a:lnSpc>
              <a:buNone/>
            </a:pPr>
            <a:r>
              <a:rPr lang="en-US" sz="1850" u="sng" dirty="0">
                <a:solidFill>
                  <a:srgbClr val="8252E0"/>
                </a:solidFill>
                <a:latin typeface="Heebo" pitchFamily="34" charset="0"/>
                <a:ea typeface="Heebo" pitchFamily="34" charset="-122"/>
                <a:cs typeface="Heebo" pitchFamily="34" charset="-120"/>
                <a:hlinkClick r:id="rId5">
                  <a:extLst>
                    <a:ext uri="{A12FA001-AC4F-418D-AE19-62706E023703}">
                      <ahyp:hlinkClr xmlns:ahyp="http://schemas.microsoft.com/office/drawing/2018/hyperlinkcolor" val="tx"/>
                    </a:ext>
                  </a:extLst>
                </a:hlinkClick>
              </a:rPr>
              <a:t>23520498@gm.uit.edu.vn</a:t>
            </a:r>
            <a:endParaRPr lang="en-US" sz="1850" dirty="0"/>
          </a:p>
        </p:txBody>
      </p:sp>
      <p:sp>
        <p:nvSpPr>
          <p:cNvPr id="25" name="Shape 23"/>
          <p:cNvSpPr/>
          <p:nvPr/>
        </p:nvSpPr>
        <p:spPr>
          <a:xfrm>
            <a:off x="850583" y="6479381"/>
            <a:ext cx="12929235" cy="1074658"/>
          </a:xfrm>
          <a:prstGeom prst="rect">
            <a:avLst/>
          </a:prstGeom>
          <a:solidFill>
            <a:srgbClr val="FFFFFF">
              <a:alpha val="4000"/>
            </a:srgbClr>
          </a:solidFill>
          <a:ln/>
        </p:spPr>
        <p:txBody>
          <a:bodyPr/>
          <a:lstStyle/>
          <a:p>
            <a:endParaRPr lang="en-US"/>
          </a:p>
        </p:txBody>
      </p:sp>
      <p:sp>
        <p:nvSpPr>
          <p:cNvPr id="26" name="Text 24"/>
          <p:cNvSpPr/>
          <p:nvPr/>
        </p:nvSpPr>
        <p:spPr>
          <a:xfrm>
            <a:off x="1091446" y="6631424"/>
            <a:ext cx="274677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4</a:t>
            </a:r>
            <a:endParaRPr lang="en-US" sz="1850" dirty="0"/>
          </a:p>
        </p:txBody>
      </p:sp>
      <p:sp>
        <p:nvSpPr>
          <p:cNvPr id="27" name="Text 25"/>
          <p:cNvSpPr/>
          <p:nvPr/>
        </p:nvSpPr>
        <p:spPr>
          <a:xfrm>
            <a:off x="4327565" y="6631424"/>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Hồng Huy Hoàng</a:t>
            </a:r>
            <a:endParaRPr lang="en-US" sz="1850" dirty="0"/>
          </a:p>
        </p:txBody>
      </p:sp>
      <p:sp>
        <p:nvSpPr>
          <p:cNvPr id="28" name="Text 26"/>
          <p:cNvSpPr/>
          <p:nvPr/>
        </p:nvSpPr>
        <p:spPr>
          <a:xfrm>
            <a:off x="7559873" y="6631424"/>
            <a:ext cx="2742962" cy="385286"/>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23520517</a:t>
            </a:r>
            <a:endParaRPr lang="en-US" sz="1850" dirty="0"/>
          </a:p>
        </p:txBody>
      </p:sp>
      <p:sp>
        <p:nvSpPr>
          <p:cNvPr id="29" name="Text 27"/>
          <p:cNvSpPr/>
          <p:nvPr/>
        </p:nvSpPr>
        <p:spPr>
          <a:xfrm>
            <a:off x="10792182" y="6631424"/>
            <a:ext cx="2746772" cy="770572"/>
          </a:xfrm>
          <a:prstGeom prst="rect">
            <a:avLst/>
          </a:prstGeom>
          <a:noFill/>
          <a:ln/>
        </p:spPr>
        <p:txBody>
          <a:bodyPr wrap="square" lIns="0" tIns="0" rIns="0" bIns="0" rtlCol="0" anchor="t"/>
          <a:lstStyle/>
          <a:p>
            <a:pPr marL="0" indent="0">
              <a:lnSpc>
                <a:spcPts val="3000"/>
              </a:lnSpc>
              <a:buNone/>
            </a:pPr>
            <a:r>
              <a:rPr lang="en-US" sz="1850" u="sng" dirty="0">
                <a:solidFill>
                  <a:srgbClr val="8252E0"/>
                </a:solidFill>
                <a:latin typeface="Heebo" pitchFamily="34" charset="0"/>
                <a:ea typeface="Heebo" pitchFamily="34" charset="-122"/>
                <a:cs typeface="Heebo" pitchFamily="34" charset="-120"/>
                <a:hlinkClick r:id="rId6">
                  <a:extLst>
                    <a:ext uri="{A12FA001-AC4F-418D-AE19-62706E023703}">
                      <ahyp:hlinkClr xmlns:ahyp="http://schemas.microsoft.com/office/drawing/2018/hyperlinkcolor" val="tx"/>
                    </a:ext>
                  </a:extLst>
                </a:hlinkClick>
              </a:rPr>
              <a:t>23520517@gm.uit.edu.vn</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3917275"/>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272427"/>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Giới thiệu chung về AI</a:t>
            </a:r>
            <a:endParaRPr lang="en-US" sz="6700" dirty="0"/>
          </a:p>
        </p:txBody>
      </p:sp>
      <p:sp>
        <p:nvSpPr>
          <p:cNvPr id="4" name="Text 1"/>
          <p:cNvSpPr/>
          <p:nvPr/>
        </p:nvSpPr>
        <p:spPr>
          <a:xfrm>
            <a:off x="6350437" y="4772025"/>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là lĩnh vực khoa học máy tính phát triển các hệ thống hoặc máy móc có khả năng thực hiện những nhiệm vụ đòi hỏi trí thông minh của con người.</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37473" y="579477"/>
            <a:ext cx="6050042" cy="658535"/>
          </a:xfrm>
          <a:prstGeom prst="rect">
            <a:avLst/>
          </a:prstGeom>
          <a:noFill/>
          <a:ln/>
        </p:spPr>
        <p:txBody>
          <a:bodyPr wrap="none" lIns="0" tIns="0" rIns="0" bIns="0" rtlCol="0" anchor="t"/>
          <a:lstStyle/>
          <a:p>
            <a:pPr marL="0" indent="0">
              <a:lnSpc>
                <a:spcPts val="5150"/>
              </a:lnSpc>
              <a:buNone/>
            </a:pPr>
            <a:r>
              <a:rPr lang="en-US" sz="4100" dirty="0">
                <a:solidFill>
                  <a:srgbClr val="F2F0F4"/>
                </a:solidFill>
                <a:latin typeface="Montserrat" pitchFamily="34" charset="0"/>
                <a:ea typeface="Montserrat" pitchFamily="34" charset="-122"/>
                <a:cs typeface="Montserrat" pitchFamily="34" charset="-120"/>
              </a:rPr>
              <a:t>Tầm quan trọng của AI</a:t>
            </a:r>
            <a:endParaRPr lang="en-US" sz="4100" dirty="0"/>
          </a:p>
        </p:txBody>
      </p:sp>
      <p:sp>
        <p:nvSpPr>
          <p:cNvPr id="4" name="Shape 1"/>
          <p:cNvSpPr/>
          <p:nvPr/>
        </p:nvSpPr>
        <p:spPr>
          <a:xfrm>
            <a:off x="737473" y="1791057"/>
            <a:ext cx="474107" cy="474107"/>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5" name="Text 2"/>
          <p:cNvSpPr/>
          <p:nvPr/>
        </p:nvSpPr>
        <p:spPr>
          <a:xfrm>
            <a:off x="917377" y="1869996"/>
            <a:ext cx="114181" cy="316111"/>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6" name="Text 3"/>
          <p:cNvSpPr/>
          <p:nvPr/>
        </p:nvSpPr>
        <p:spPr>
          <a:xfrm>
            <a:off x="1422202" y="1791057"/>
            <a:ext cx="2634020" cy="329208"/>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Tự động hóa</a:t>
            </a:r>
            <a:endParaRPr lang="en-US" sz="2050" dirty="0"/>
          </a:p>
        </p:txBody>
      </p:sp>
      <p:sp>
        <p:nvSpPr>
          <p:cNvPr id="7" name="Text 4"/>
          <p:cNvSpPr/>
          <p:nvPr/>
        </p:nvSpPr>
        <p:spPr>
          <a:xfrm>
            <a:off x="1422202" y="2246590"/>
            <a:ext cx="6984325" cy="674370"/>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AI thay thế con người trong các nhiệm vụ đơn giản, giúp tăng năng suất và giảm thiểu sai sót.</a:t>
            </a:r>
            <a:endParaRPr lang="en-US" sz="1650" dirty="0"/>
          </a:p>
        </p:txBody>
      </p:sp>
      <p:sp>
        <p:nvSpPr>
          <p:cNvPr id="8" name="Shape 5"/>
          <p:cNvSpPr/>
          <p:nvPr/>
        </p:nvSpPr>
        <p:spPr>
          <a:xfrm>
            <a:off x="737473" y="3368635"/>
            <a:ext cx="474107" cy="474107"/>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9" name="Text 6"/>
          <p:cNvSpPr/>
          <p:nvPr/>
        </p:nvSpPr>
        <p:spPr>
          <a:xfrm>
            <a:off x="884753" y="3447574"/>
            <a:ext cx="179546" cy="316111"/>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0" name="Text 7"/>
          <p:cNvSpPr/>
          <p:nvPr/>
        </p:nvSpPr>
        <p:spPr>
          <a:xfrm>
            <a:off x="1422202" y="3368635"/>
            <a:ext cx="2634020" cy="329208"/>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Phân tích dữ liệu</a:t>
            </a:r>
            <a:endParaRPr lang="en-US" sz="2050" dirty="0"/>
          </a:p>
        </p:txBody>
      </p:sp>
      <p:sp>
        <p:nvSpPr>
          <p:cNvPr id="11" name="Text 8"/>
          <p:cNvSpPr/>
          <p:nvPr/>
        </p:nvSpPr>
        <p:spPr>
          <a:xfrm>
            <a:off x="1422202" y="3824168"/>
            <a:ext cx="6984325" cy="674370"/>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Khả năng phân tích và xử lý khối lượng dữ liệu khổng lồ một cách nhanh chóng giúp cải thiện các quyết định chiến lược trong kinh doanh.</a:t>
            </a:r>
            <a:endParaRPr lang="en-US" sz="1650" dirty="0"/>
          </a:p>
        </p:txBody>
      </p:sp>
      <p:sp>
        <p:nvSpPr>
          <p:cNvPr id="12" name="Shape 9"/>
          <p:cNvSpPr/>
          <p:nvPr/>
        </p:nvSpPr>
        <p:spPr>
          <a:xfrm>
            <a:off x="737473" y="4946213"/>
            <a:ext cx="474107" cy="474107"/>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3" name="Text 10"/>
          <p:cNvSpPr/>
          <p:nvPr/>
        </p:nvSpPr>
        <p:spPr>
          <a:xfrm>
            <a:off x="885349" y="5025152"/>
            <a:ext cx="178237" cy="316111"/>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4" name="Text 11"/>
          <p:cNvSpPr/>
          <p:nvPr/>
        </p:nvSpPr>
        <p:spPr>
          <a:xfrm>
            <a:off x="1422202" y="4946213"/>
            <a:ext cx="2634020" cy="329208"/>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Cải thiện dịch vụ</a:t>
            </a:r>
            <a:endParaRPr lang="en-US" sz="2050" dirty="0"/>
          </a:p>
        </p:txBody>
      </p:sp>
      <p:sp>
        <p:nvSpPr>
          <p:cNvPr id="15" name="Text 12"/>
          <p:cNvSpPr/>
          <p:nvPr/>
        </p:nvSpPr>
        <p:spPr>
          <a:xfrm>
            <a:off x="1422202" y="5401747"/>
            <a:ext cx="6984325" cy="674370"/>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AI, thông qua chatbot và trợ lý ảo, giúp doanh nghiệp tương tác với khách hàng hiệu quả hơn.</a:t>
            </a:r>
            <a:endParaRPr lang="en-US" sz="1650" dirty="0"/>
          </a:p>
        </p:txBody>
      </p:sp>
      <p:sp>
        <p:nvSpPr>
          <p:cNvPr id="16" name="Shape 13"/>
          <p:cNvSpPr/>
          <p:nvPr/>
        </p:nvSpPr>
        <p:spPr>
          <a:xfrm>
            <a:off x="737473" y="6523792"/>
            <a:ext cx="474107" cy="474107"/>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7" name="Text 14"/>
          <p:cNvSpPr/>
          <p:nvPr/>
        </p:nvSpPr>
        <p:spPr>
          <a:xfrm>
            <a:off x="869990" y="6602730"/>
            <a:ext cx="208955" cy="316111"/>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4</a:t>
            </a:r>
            <a:endParaRPr lang="en-US" sz="2450" dirty="0"/>
          </a:p>
        </p:txBody>
      </p:sp>
      <p:sp>
        <p:nvSpPr>
          <p:cNvPr id="18" name="Text 15"/>
          <p:cNvSpPr/>
          <p:nvPr/>
        </p:nvSpPr>
        <p:spPr>
          <a:xfrm>
            <a:off x="1422202" y="6523792"/>
            <a:ext cx="2707005" cy="329208"/>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Phát triển sản phẩm</a:t>
            </a:r>
            <a:endParaRPr lang="en-US" sz="2050" dirty="0"/>
          </a:p>
        </p:txBody>
      </p:sp>
      <p:sp>
        <p:nvSpPr>
          <p:cNvPr id="19" name="Text 16"/>
          <p:cNvSpPr/>
          <p:nvPr/>
        </p:nvSpPr>
        <p:spPr>
          <a:xfrm>
            <a:off x="1422202" y="6979325"/>
            <a:ext cx="6984325" cy="674370"/>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AI là cốt lõi trong các sản phẩm tiên tiến như xe tự lái, robot y tế, và ứng dụng thực tế ảo.</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596"/>
          </a:xfrm>
          <a:prstGeom prst="rect">
            <a:avLst/>
          </a:prstGeom>
        </p:spPr>
      </p:pic>
      <p:sp>
        <p:nvSpPr>
          <p:cNvPr id="3" name="Text 0"/>
          <p:cNvSpPr/>
          <p:nvPr/>
        </p:nvSpPr>
        <p:spPr>
          <a:xfrm>
            <a:off x="748308" y="3431738"/>
            <a:ext cx="7070050" cy="668179"/>
          </a:xfrm>
          <a:prstGeom prst="rect">
            <a:avLst/>
          </a:prstGeom>
          <a:noFill/>
          <a:ln/>
        </p:spPr>
        <p:txBody>
          <a:bodyPr wrap="non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Ứng dụng phổ biến của AI</a:t>
            </a:r>
            <a:endParaRPr lang="en-US" sz="4200" dirty="0"/>
          </a:p>
        </p:txBody>
      </p:sp>
      <p:sp>
        <p:nvSpPr>
          <p:cNvPr id="4" name="Shape 1"/>
          <p:cNvSpPr/>
          <p:nvPr/>
        </p:nvSpPr>
        <p:spPr>
          <a:xfrm>
            <a:off x="748308" y="4420553"/>
            <a:ext cx="6460093" cy="1589127"/>
          </a:xfrm>
          <a:prstGeom prst="roundRect">
            <a:avLst>
              <a:gd name="adj" fmla="val 5651"/>
            </a:avLst>
          </a:prstGeom>
          <a:solidFill>
            <a:srgbClr val="31136C"/>
          </a:solidFill>
          <a:ln w="7620">
            <a:solidFill>
              <a:srgbClr val="4A2C85"/>
            </a:solidFill>
            <a:prstDash val="solid"/>
          </a:ln>
        </p:spPr>
        <p:txBody>
          <a:bodyPr/>
          <a:lstStyle/>
          <a:p>
            <a:endParaRPr lang="en-US"/>
          </a:p>
        </p:txBody>
      </p:sp>
      <p:sp>
        <p:nvSpPr>
          <p:cNvPr id="5" name="Text 2"/>
          <p:cNvSpPr/>
          <p:nvPr/>
        </p:nvSpPr>
        <p:spPr>
          <a:xfrm>
            <a:off x="969645" y="4641890"/>
            <a:ext cx="2672596"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Y tế</a:t>
            </a:r>
            <a:endParaRPr lang="en-US" sz="2100" dirty="0"/>
          </a:p>
        </p:txBody>
      </p:sp>
      <p:sp>
        <p:nvSpPr>
          <p:cNvPr id="6" name="Text 3"/>
          <p:cNvSpPr/>
          <p:nvPr/>
        </p:nvSpPr>
        <p:spPr>
          <a:xfrm>
            <a:off x="969645" y="5104209"/>
            <a:ext cx="6017419" cy="684133"/>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AI hỗ trợ chẩn đoán bệnh, phát triển thuốc, và thực hiện phẫu thuật bằng robot.</a:t>
            </a:r>
            <a:endParaRPr lang="en-US" sz="1650" dirty="0"/>
          </a:p>
        </p:txBody>
      </p:sp>
      <p:sp>
        <p:nvSpPr>
          <p:cNvPr id="7" name="Shape 4"/>
          <p:cNvSpPr/>
          <p:nvPr/>
        </p:nvSpPr>
        <p:spPr>
          <a:xfrm>
            <a:off x="7422118" y="4420553"/>
            <a:ext cx="6460093" cy="1589127"/>
          </a:xfrm>
          <a:prstGeom prst="roundRect">
            <a:avLst>
              <a:gd name="adj" fmla="val 5651"/>
            </a:avLst>
          </a:prstGeom>
          <a:solidFill>
            <a:srgbClr val="31136C"/>
          </a:solidFill>
          <a:ln w="7620">
            <a:solidFill>
              <a:srgbClr val="4A2C85"/>
            </a:solidFill>
            <a:prstDash val="solid"/>
          </a:ln>
        </p:spPr>
        <p:txBody>
          <a:bodyPr/>
          <a:lstStyle/>
          <a:p>
            <a:endParaRPr lang="en-US"/>
          </a:p>
        </p:txBody>
      </p:sp>
      <p:sp>
        <p:nvSpPr>
          <p:cNvPr id="8" name="Text 5"/>
          <p:cNvSpPr/>
          <p:nvPr/>
        </p:nvSpPr>
        <p:spPr>
          <a:xfrm>
            <a:off x="7643455" y="4641890"/>
            <a:ext cx="2672596"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Tài chính</a:t>
            </a:r>
            <a:endParaRPr lang="en-US" sz="2100" dirty="0"/>
          </a:p>
        </p:txBody>
      </p:sp>
      <p:sp>
        <p:nvSpPr>
          <p:cNvPr id="9" name="Text 6"/>
          <p:cNvSpPr/>
          <p:nvPr/>
        </p:nvSpPr>
        <p:spPr>
          <a:xfrm>
            <a:off x="7643455" y="5104209"/>
            <a:ext cx="6017419" cy="684133"/>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Phân tích thị trường, phát hiện gian lận, và tư vấn đầu tư tự động.</a:t>
            </a:r>
            <a:endParaRPr lang="en-US" sz="1650" dirty="0"/>
          </a:p>
        </p:txBody>
      </p:sp>
      <p:sp>
        <p:nvSpPr>
          <p:cNvPr id="10" name="Shape 7"/>
          <p:cNvSpPr/>
          <p:nvPr/>
        </p:nvSpPr>
        <p:spPr>
          <a:xfrm>
            <a:off x="748308" y="6223397"/>
            <a:ext cx="6460093" cy="1247061"/>
          </a:xfrm>
          <a:prstGeom prst="roundRect">
            <a:avLst>
              <a:gd name="adj" fmla="val 7201"/>
            </a:avLst>
          </a:prstGeom>
          <a:solidFill>
            <a:srgbClr val="31136C"/>
          </a:solidFill>
          <a:ln w="7620">
            <a:solidFill>
              <a:srgbClr val="4A2C85"/>
            </a:solidFill>
            <a:prstDash val="solid"/>
          </a:ln>
        </p:spPr>
        <p:txBody>
          <a:bodyPr/>
          <a:lstStyle/>
          <a:p>
            <a:endParaRPr lang="en-US"/>
          </a:p>
        </p:txBody>
      </p:sp>
      <p:sp>
        <p:nvSpPr>
          <p:cNvPr id="11" name="Text 8"/>
          <p:cNvSpPr/>
          <p:nvPr/>
        </p:nvSpPr>
        <p:spPr>
          <a:xfrm>
            <a:off x="969645" y="6444734"/>
            <a:ext cx="2672596"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Sản xuất</a:t>
            </a:r>
            <a:endParaRPr lang="en-US" sz="2100" dirty="0"/>
          </a:p>
        </p:txBody>
      </p:sp>
      <p:sp>
        <p:nvSpPr>
          <p:cNvPr id="12" name="Text 9"/>
          <p:cNvSpPr/>
          <p:nvPr/>
        </p:nvSpPr>
        <p:spPr>
          <a:xfrm>
            <a:off x="969645" y="6907054"/>
            <a:ext cx="6017419"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Tự động hóa sản xuất và kiểm soát chất lượng.</a:t>
            </a:r>
            <a:endParaRPr lang="en-US" sz="1650" dirty="0"/>
          </a:p>
        </p:txBody>
      </p:sp>
      <p:sp>
        <p:nvSpPr>
          <p:cNvPr id="13" name="Shape 10"/>
          <p:cNvSpPr/>
          <p:nvPr/>
        </p:nvSpPr>
        <p:spPr>
          <a:xfrm>
            <a:off x="7422118" y="6223397"/>
            <a:ext cx="6460093" cy="1247061"/>
          </a:xfrm>
          <a:prstGeom prst="roundRect">
            <a:avLst>
              <a:gd name="adj" fmla="val 7201"/>
            </a:avLst>
          </a:prstGeom>
          <a:solidFill>
            <a:srgbClr val="31136C"/>
          </a:solidFill>
          <a:ln w="7620">
            <a:solidFill>
              <a:srgbClr val="4A2C85"/>
            </a:solidFill>
            <a:prstDash val="solid"/>
          </a:ln>
        </p:spPr>
        <p:txBody>
          <a:bodyPr/>
          <a:lstStyle/>
          <a:p>
            <a:endParaRPr lang="en-US"/>
          </a:p>
        </p:txBody>
      </p:sp>
      <p:sp>
        <p:nvSpPr>
          <p:cNvPr id="14" name="Text 11"/>
          <p:cNvSpPr/>
          <p:nvPr/>
        </p:nvSpPr>
        <p:spPr>
          <a:xfrm>
            <a:off x="7643455" y="6444734"/>
            <a:ext cx="2672596"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Giao thông</a:t>
            </a:r>
            <a:endParaRPr lang="en-US" sz="2100" dirty="0"/>
          </a:p>
        </p:txBody>
      </p:sp>
      <p:sp>
        <p:nvSpPr>
          <p:cNvPr id="15" name="Text 12"/>
          <p:cNvSpPr/>
          <p:nvPr/>
        </p:nvSpPr>
        <p:spPr>
          <a:xfrm>
            <a:off x="7643455" y="6907054"/>
            <a:ext cx="6017419"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pitchFamily="34" charset="0"/>
                <a:ea typeface="Heebo" pitchFamily="34" charset="-122"/>
                <a:cs typeface="Heebo" pitchFamily="34" charset="-120"/>
              </a:rPr>
              <a:t>Phát triển xe tự lái và hệ thống quản lý giao thông thông minh.</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400538"/>
            <a:ext cx="635186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Thách thức và cơ hội</a:t>
            </a:r>
            <a:endParaRPr lang="en-US" sz="4850" dirty="0"/>
          </a:p>
        </p:txBody>
      </p:sp>
      <p:sp>
        <p:nvSpPr>
          <p:cNvPr id="3" name="Text 1"/>
          <p:cNvSpPr/>
          <p:nvPr/>
        </p:nvSpPr>
        <p:spPr>
          <a:xfrm>
            <a:off x="864037"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Thách thức</a:t>
            </a:r>
            <a:endParaRPr lang="en-US" sz="2400" dirty="0"/>
          </a:p>
        </p:txBody>
      </p:sp>
      <p:sp>
        <p:nvSpPr>
          <p:cNvPr id="4" name="Text 2"/>
          <p:cNvSpPr/>
          <p:nvPr/>
        </p:nvSpPr>
        <p:spPr>
          <a:xfrm>
            <a:off x="864037" y="4421743"/>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có thể dẫn đến mất việc làm, các vấn đề an ninh mạng, và lo ngại về quyền riêng tư do việc thu thập dữ liệu cá nhân.</a:t>
            </a:r>
            <a:endParaRPr lang="en-US" sz="1900" dirty="0"/>
          </a:p>
        </p:txBody>
      </p:sp>
      <p:sp>
        <p:nvSpPr>
          <p:cNvPr id="5" name="Text 3"/>
          <p:cNvSpPr/>
          <p:nvPr/>
        </p:nvSpPr>
        <p:spPr>
          <a:xfrm>
            <a:off x="7623929"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Cơ hội</a:t>
            </a:r>
            <a:endParaRPr lang="en-US" sz="2400" dirty="0"/>
          </a:p>
        </p:txBody>
      </p:sp>
      <p:sp>
        <p:nvSpPr>
          <p:cNvPr id="6" name="Text 4"/>
          <p:cNvSpPr/>
          <p:nvPr/>
        </p:nvSpPr>
        <p:spPr>
          <a:xfrm>
            <a:off x="7623929" y="4421743"/>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tạo ra những cơ hội mới cho sáng tạo và phát triển, giúp giải quyết các vấn đề khó khăn của xã hội.</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5198" y="606266"/>
            <a:ext cx="6405682" cy="567095"/>
          </a:xfrm>
          <a:prstGeom prst="rect">
            <a:avLst/>
          </a:prstGeom>
          <a:noFill/>
          <a:ln/>
        </p:spPr>
        <p:txBody>
          <a:bodyPr wrap="none" lIns="0" tIns="0" rIns="0" bIns="0" rtlCol="0" anchor="t"/>
          <a:lstStyle/>
          <a:p>
            <a:pPr marL="0" indent="0">
              <a:lnSpc>
                <a:spcPts val="4450"/>
              </a:lnSpc>
              <a:buNone/>
            </a:pPr>
            <a:r>
              <a:rPr lang="en-US" sz="3550" dirty="0">
                <a:solidFill>
                  <a:srgbClr val="F2F0F4"/>
                </a:solidFill>
                <a:latin typeface="Montserrat" pitchFamily="34" charset="0"/>
                <a:ea typeface="Montserrat" pitchFamily="34" charset="-122"/>
                <a:cs typeface="Montserrat" pitchFamily="34" charset="-120"/>
              </a:rPr>
              <a:t>Lịch sử và công ty phát triển</a:t>
            </a:r>
            <a:endParaRPr lang="en-US" sz="3550" dirty="0"/>
          </a:p>
        </p:txBody>
      </p:sp>
      <p:sp>
        <p:nvSpPr>
          <p:cNvPr id="4" name="Shape 1"/>
          <p:cNvSpPr/>
          <p:nvPr/>
        </p:nvSpPr>
        <p:spPr>
          <a:xfrm>
            <a:off x="895945" y="1445538"/>
            <a:ext cx="22860" cy="6177677"/>
          </a:xfrm>
          <a:prstGeom prst="roundRect">
            <a:avLst>
              <a:gd name="adj" fmla="val 333450"/>
            </a:avLst>
          </a:prstGeom>
          <a:solidFill>
            <a:srgbClr val="4A2C85"/>
          </a:solidFill>
          <a:ln/>
        </p:spPr>
        <p:txBody>
          <a:bodyPr/>
          <a:lstStyle/>
          <a:p>
            <a:endParaRPr lang="en-US"/>
          </a:p>
        </p:txBody>
      </p:sp>
      <p:sp>
        <p:nvSpPr>
          <p:cNvPr id="5" name="Shape 2"/>
          <p:cNvSpPr/>
          <p:nvPr/>
        </p:nvSpPr>
        <p:spPr>
          <a:xfrm>
            <a:off x="1088648" y="1842254"/>
            <a:ext cx="635198" cy="22860"/>
          </a:xfrm>
          <a:prstGeom prst="roundRect">
            <a:avLst>
              <a:gd name="adj" fmla="val 333450"/>
            </a:avLst>
          </a:prstGeom>
          <a:solidFill>
            <a:srgbClr val="4A2C85"/>
          </a:solidFill>
          <a:ln/>
        </p:spPr>
        <p:txBody>
          <a:bodyPr/>
          <a:lstStyle/>
          <a:p>
            <a:endParaRPr lang="en-US"/>
          </a:p>
        </p:txBody>
      </p:sp>
      <p:sp>
        <p:nvSpPr>
          <p:cNvPr id="6" name="Shape 3"/>
          <p:cNvSpPr/>
          <p:nvPr/>
        </p:nvSpPr>
        <p:spPr>
          <a:xfrm>
            <a:off x="703243" y="1649611"/>
            <a:ext cx="408265" cy="408265"/>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7" name="Text 4"/>
          <p:cNvSpPr/>
          <p:nvPr/>
        </p:nvSpPr>
        <p:spPr>
          <a:xfrm>
            <a:off x="858143" y="1717596"/>
            <a:ext cx="98346" cy="272296"/>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1</a:t>
            </a:r>
            <a:endParaRPr lang="en-US" sz="2100" dirty="0"/>
          </a:p>
        </p:txBody>
      </p:sp>
      <p:sp>
        <p:nvSpPr>
          <p:cNvPr id="8" name="Text 5"/>
          <p:cNvSpPr/>
          <p:nvPr/>
        </p:nvSpPr>
        <p:spPr>
          <a:xfrm>
            <a:off x="1905476" y="1626989"/>
            <a:ext cx="2268617" cy="283488"/>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Giai đoạn khởi đầu</a:t>
            </a:r>
            <a:endParaRPr lang="en-US" sz="1750" dirty="0"/>
          </a:p>
        </p:txBody>
      </p:sp>
      <p:sp>
        <p:nvSpPr>
          <p:cNvPr id="9" name="Text 6"/>
          <p:cNvSpPr/>
          <p:nvPr/>
        </p:nvSpPr>
        <p:spPr>
          <a:xfrm>
            <a:off x="1905476" y="2019300"/>
            <a:ext cx="6603325" cy="580549"/>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pitchFamily="34" charset="0"/>
                <a:ea typeface="Heebo" pitchFamily="34" charset="-122"/>
                <a:cs typeface="Heebo" pitchFamily="34" charset="-120"/>
              </a:rPr>
              <a:t>Nhóm phát triển bắt đầu nghiên cứu các thuật toán học máy và xử lý ngôn ngữ tự nhiên để xây dựng hệ thống tạo nội dung tự động.</a:t>
            </a:r>
            <a:endParaRPr lang="en-US" sz="1400" dirty="0"/>
          </a:p>
        </p:txBody>
      </p:sp>
      <p:sp>
        <p:nvSpPr>
          <p:cNvPr id="10" name="Shape 7"/>
          <p:cNvSpPr/>
          <p:nvPr/>
        </p:nvSpPr>
        <p:spPr>
          <a:xfrm>
            <a:off x="1088648" y="3359468"/>
            <a:ext cx="635198" cy="22860"/>
          </a:xfrm>
          <a:prstGeom prst="roundRect">
            <a:avLst>
              <a:gd name="adj" fmla="val 333450"/>
            </a:avLst>
          </a:prstGeom>
          <a:solidFill>
            <a:srgbClr val="4A2C85"/>
          </a:solidFill>
          <a:ln/>
        </p:spPr>
        <p:txBody>
          <a:bodyPr/>
          <a:lstStyle/>
          <a:p>
            <a:endParaRPr lang="en-US"/>
          </a:p>
        </p:txBody>
      </p:sp>
      <p:sp>
        <p:nvSpPr>
          <p:cNvPr id="11" name="Shape 8"/>
          <p:cNvSpPr/>
          <p:nvPr/>
        </p:nvSpPr>
        <p:spPr>
          <a:xfrm>
            <a:off x="703243" y="3166824"/>
            <a:ext cx="408265" cy="408265"/>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2" name="Text 9"/>
          <p:cNvSpPr/>
          <p:nvPr/>
        </p:nvSpPr>
        <p:spPr>
          <a:xfrm>
            <a:off x="830044" y="3234809"/>
            <a:ext cx="154662" cy="272296"/>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2</a:t>
            </a:r>
            <a:endParaRPr lang="en-US" sz="2100" dirty="0"/>
          </a:p>
        </p:txBody>
      </p:sp>
      <p:sp>
        <p:nvSpPr>
          <p:cNvPr id="13" name="Text 10"/>
          <p:cNvSpPr/>
          <p:nvPr/>
        </p:nvSpPr>
        <p:spPr>
          <a:xfrm>
            <a:off x="1905476" y="3144203"/>
            <a:ext cx="2268617" cy="283488"/>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Giai đoạn phát triển</a:t>
            </a:r>
            <a:endParaRPr lang="en-US" sz="1750" dirty="0"/>
          </a:p>
        </p:txBody>
      </p:sp>
      <p:sp>
        <p:nvSpPr>
          <p:cNvPr id="14" name="Text 11"/>
          <p:cNvSpPr/>
          <p:nvPr/>
        </p:nvSpPr>
        <p:spPr>
          <a:xfrm>
            <a:off x="1905476" y="3536513"/>
            <a:ext cx="6603325" cy="870823"/>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pitchFamily="34" charset="0"/>
                <a:ea typeface="Heebo" pitchFamily="34" charset="-122"/>
                <a:cs typeface="Heebo" pitchFamily="34" charset="-120"/>
              </a:rPr>
              <a:t>Phiên bản beta của Napkin AI ra mắt và nhanh chóng thu hút sự quan tâm từ cộng đồng công nghệ và doanh nghiệp nhờ khả năng tạo nội dung nhanh chóng và chất lượng.</a:t>
            </a:r>
            <a:endParaRPr lang="en-US" sz="1400" dirty="0"/>
          </a:p>
        </p:txBody>
      </p:sp>
      <p:sp>
        <p:nvSpPr>
          <p:cNvPr id="15" name="Shape 12"/>
          <p:cNvSpPr/>
          <p:nvPr/>
        </p:nvSpPr>
        <p:spPr>
          <a:xfrm>
            <a:off x="1088648" y="5166955"/>
            <a:ext cx="635198" cy="22860"/>
          </a:xfrm>
          <a:prstGeom prst="roundRect">
            <a:avLst>
              <a:gd name="adj" fmla="val 333450"/>
            </a:avLst>
          </a:prstGeom>
          <a:solidFill>
            <a:srgbClr val="4A2C85"/>
          </a:solidFill>
          <a:ln/>
        </p:spPr>
        <p:txBody>
          <a:bodyPr/>
          <a:lstStyle/>
          <a:p>
            <a:endParaRPr lang="en-US"/>
          </a:p>
        </p:txBody>
      </p:sp>
      <p:sp>
        <p:nvSpPr>
          <p:cNvPr id="16" name="Shape 13"/>
          <p:cNvSpPr/>
          <p:nvPr/>
        </p:nvSpPr>
        <p:spPr>
          <a:xfrm>
            <a:off x="703243" y="4974312"/>
            <a:ext cx="408265" cy="408265"/>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7" name="Text 14"/>
          <p:cNvSpPr/>
          <p:nvPr/>
        </p:nvSpPr>
        <p:spPr>
          <a:xfrm>
            <a:off x="830520" y="5042297"/>
            <a:ext cx="153591" cy="272296"/>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3</a:t>
            </a:r>
            <a:endParaRPr lang="en-US" sz="2100" dirty="0"/>
          </a:p>
        </p:txBody>
      </p:sp>
      <p:sp>
        <p:nvSpPr>
          <p:cNvPr id="18" name="Text 15"/>
          <p:cNvSpPr/>
          <p:nvPr/>
        </p:nvSpPr>
        <p:spPr>
          <a:xfrm>
            <a:off x="1905476" y="4951690"/>
            <a:ext cx="2268617" cy="283488"/>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Cải tiến và mở rộng</a:t>
            </a:r>
            <a:endParaRPr lang="en-US" sz="1750" dirty="0"/>
          </a:p>
        </p:txBody>
      </p:sp>
      <p:sp>
        <p:nvSpPr>
          <p:cNvPr id="19" name="Text 16"/>
          <p:cNvSpPr/>
          <p:nvPr/>
        </p:nvSpPr>
        <p:spPr>
          <a:xfrm>
            <a:off x="1905476" y="5344001"/>
            <a:ext cx="6603325" cy="580549"/>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pitchFamily="34" charset="0"/>
                <a:ea typeface="Heebo" pitchFamily="34" charset="-122"/>
                <a:cs typeface="Heebo" pitchFamily="34" charset="-120"/>
              </a:rPr>
              <a:t>Napkin AI cải thiện giao diện và tính năng, bắt đầu hợp tác với các doanh nghiệp lớn để tích hợp công nghệ AI vào sản phẩm của họ.</a:t>
            </a:r>
            <a:endParaRPr lang="en-US" sz="1400" dirty="0"/>
          </a:p>
        </p:txBody>
      </p:sp>
      <p:sp>
        <p:nvSpPr>
          <p:cNvPr id="20" name="Shape 17"/>
          <p:cNvSpPr/>
          <p:nvPr/>
        </p:nvSpPr>
        <p:spPr>
          <a:xfrm>
            <a:off x="1088648" y="6684169"/>
            <a:ext cx="635198" cy="22860"/>
          </a:xfrm>
          <a:prstGeom prst="roundRect">
            <a:avLst>
              <a:gd name="adj" fmla="val 333450"/>
            </a:avLst>
          </a:prstGeom>
          <a:solidFill>
            <a:srgbClr val="4A2C85"/>
          </a:solidFill>
          <a:ln/>
        </p:spPr>
        <p:txBody>
          <a:bodyPr/>
          <a:lstStyle/>
          <a:p>
            <a:endParaRPr lang="en-US"/>
          </a:p>
        </p:txBody>
      </p:sp>
      <p:sp>
        <p:nvSpPr>
          <p:cNvPr id="21" name="Shape 18"/>
          <p:cNvSpPr/>
          <p:nvPr/>
        </p:nvSpPr>
        <p:spPr>
          <a:xfrm>
            <a:off x="703243" y="6491526"/>
            <a:ext cx="408265" cy="408265"/>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22" name="Text 19"/>
          <p:cNvSpPr/>
          <p:nvPr/>
        </p:nvSpPr>
        <p:spPr>
          <a:xfrm>
            <a:off x="817305" y="6559510"/>
            <a:ext cx="180023" cy="272296"/>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4</a:t>
            </a:r>
            <a:endParaRPr lang="en-US" sz="2100" dirty="0"/>
          </a:p>
        </p:txBody>
      </p:sp>
      <p:sp>
        <p:nvSpPr>
          <p:cNvPr id="23" name="Text 20"/>
          <p:cNvSpPr/>
          <p:nvPr/>
        </p:nvSpPr>
        <p:spPr>
          <a:xfrm>
            <a:off x="1905476" y="6468904"/>
            <a:ext cx="2268617" cy="283488"/>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Tương lai</a:t>
            </a:r>
            <a:endParaRPr lang="en-US" sz="1750" dirty="0"/>
          </a:p>
        </p:txBody>
      </p:sp>
      <p:sp>
        <p:nvSpPr>
          <p:cNvPr id="24" name="Text 21"/>
          <p:cNvSpPr/>
          <p:nvPr/>
        </p:nvSpPr>
        <p:spPr>
          <a:xfrm>
            <a:off x="1905476" y="6861215"/>
            <a:ext cx="6603325" cy="580549"/>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pitchFamily="34" charset="0"/>
                <a:ea typeface="Heebo" pitchFamily="34" charset="-122"/>
                <a:cs typeface="Heebo" pitchFamily="34" charset="-120"/>
              </a:rPr>
              <a:t>Napkin AI đang hướng tới việc trở thành công cụ hàng đầu trong lĩnh vực tạo nội dung tự động, mở rộng ứng dụng sang giáo dục, marketing, và dịch vụ khách hàng.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447556"/>
            <a:ext cx="7995761" cy="507921"/>
          </a:xfrm>
          <a:prstGeom prst="rect">
            <a:avLst/>
          </a:prstGeom>
          <a:noFill/>
          <a:ln/>
        </p:spPr>
        <p:txBody>
          <a:bodyPr wrap="none" lIns="0" tIns="0" rIns="0" bIns="0" rtlCol="0" anchor="t"/>
          <a:lstStyle/>
          <a:p>
            <a:pPr marL="0" indent="0">
              <a:lnSpc>
                <a:spcPts val="3950"/>
              </a:lnSpc>
              <a:buNone/>
            </a:pPr>
            <a:r>
              <a:rPr lang="en-US" sz="3150" dirty="0">
                <a:solidFill>
                  <a:srgbClr val="F2F0F4"/>
                </a:solidFill>
                <a:latin typeface="Montserrat" pitchFamily="34" charset="0"/>
                <a:ea typeface="Montserrat" pitchFamily="34" charset="-122"/>
                <a:cs typeface="Montserrat" pitchFamily="34" charset="-120"/>
              </a:rPr>
              <a:t>Nguyên lý hoạt động và các mô hình AI</a:t>
            </a:r>
            <a:endParaRPr lang="en-US" sz="3150" dirty="0"/>
          </a:p>
        </p:txBody>
      </p:sp>
      <p:pic>
        <p:nvPicPr>
          <p:cNvPr id="3" name="Image 0" descr="preencoded.png"/>
          <p:cNvPicPr>
            <a:picLocks noChangeAspect="1"/>
          </p:cNvPicPr>
          <p:nvPr/>
        </p:nvPicPr>
        <p:blipFill>
          <a:blip r:embed="rId3"/>
          <a:stretch>
            <a:fillRect/>
          </a:stretch>
        </p:blipFill>
        <p:spPr>
          <a:xfrm>
            <a:off x="572095" y="1280517"/>
            <a:ext cx="812602" cy="1300282"/>
          </a:xfrm>
          <a:prstGeom prst="rect">
            <a:avLst/>
          </a:prstGeom>
        </p:spPr>
      </p:pic>
      <p:sp>
        <p:nvSpPr>
          <p:cNvPr id="4" name="Text 1"/>
          <p:cNvSpPr/>
          <p:nvPr/>
        </p:nvSpPr>
        <p:spPr>
          <a:xfrm>
            <a:off x="1628418" y="1443038"/>
            <a:ext cx="2031682" cy="25384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Thu thập dữ liệu</a:t>
            </a:r>
            <a:endParaRPr lang="en-US" sz="1550" dirty="0"/>
          </a:p>
        </p:txBody>
      </p:sp>
      <p:sp>
        <p:nvSpPr>
          <p:cNvPr id="5" name="Text 2"/>
          <p:cNvSpPr/>
          <p:nvPr/>
        </p:nvSpPr>
        <p:spPr>
          <a:xfrm>
            <a:off x="1628418" y="1794391"/>
            <a:ext cx="12429887" cy="260033"/>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pitchFamily="34" charset="0"/>
                <a:ea typeface="Heebo" pitchFamily="34" charset="-122"/>
                <a:cs typeface="Heebo" pitchFamily="34" charset="-120"/>
              </a:rPr>
              <a:t>Dữ liệu từ nhiều nguồn như văn bản, hình ảnh, và âm thanh được thu thập.</a:t>
            </a:r>
            <a:endParaRPr lang="en-US" sz="1250" dirty="0"/>
          </a:p>
        </p:txBody>
      </p:sp>
      <p:pic>
        <p:nvPicPr>
          <p:cNvPr id="6" name="Image 1" descr="preencoded.png"/>
          <p:cNvPicPr>
            <a:picLocks noChangeAspect="1"/>
          </p:cNvPicPr>
          <p:nvPr/>
        </p:nvPicPr>
        <p:blipFill>
          <a:blip r:embed="rId4"/>
          <a:stretch>
            <a:fillRect/>
          </a:stretch>
        </p:blipFill>
        <p:spPr>
          <a:xfrm>
            <a:off x="572095" y="2580799"/>
            <a:ext cx="812602" cy="1300282"/>
          </a:xfrm>
          <a:prstGeom prst="rect">
            <a:avLst/>
          </a:prstGeom>
        </p:spPr>
      </p:pic>
      <p:sp>
        <p:nvSpPr>
          <p:cNvPr id="7" name="Text 3"/>
          <p:cNvSpPr/>
          <p:nvPr/>
        </p:nvSpPr>
        <p:spPr>
          <a:xfrm>
            <a:off x="1628418" y="2743319"/>
            <a:ext cx="2031682" cy="25384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Tiền xử lý dữ liệu</a:t>
            </a:r>
            <a:endParaRPr lang="en-US" sz="1550" dirty="0"/>
          </a:p>
        </p:txBody>
      </p:sp>
      <p:sp>
        <p:nvSpPr>
          <p:cNvPr id="8" name="Text 4"/>
          <p:cNvSpPr/>
          <p:nvPr/>
        </p:nvSpPr>
        <p:spPr>
          <a:xfrm>
            <a:off x="1628418" y="3094673"/>
            <a:ext cx="12429887" cy="260033"/>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pitchFamily="34" charset="0"/>
                <a:ea typeface="Heebo" pitchFamily="34" charset="-122"/>
                <a:cs typeface="Heebo" pitchFamily="34" charset="-120"/>
              </a:rPr>
              <a:t>Dữ liệu thô được làm sạch và chuẩn hóa để đảm bảo tính đồng nhất.</a:t>
            </a:r>
            <a:endParaRPr lang="en-US" sz="1250" dirty="0"/>
          </a:p>
        </p:txBody>
      </p:sp>
      <p:pic>
        <p:nvPicPr>
          <p:cNvPr id="9" name="Image 2" descr="preencoded.png"/>
          <p:cNvPicPr>
            <a:picLocks noChangeAspect="1"/>
          </p:cNvPicPr>
          <p:nvPr/>
        </p:nvPicPr>
        <p:blipFill>
          <a:blip r:embed="rId5"/>
          <a:stretch>
            <a:fillRect/>
          </a:stretch>
        </p:blipFill>
        <p:spPr>
          <a:xfrm>
            <a:off x="572095" y="3881080"/>
            <a:ext cx="812602" cy="1300282"/>
          </a:xfrm>
          <a:prstGeom prst="rect">
            <a:avLst/>
          </a:prstGeom>
        </p:spPr>
      </p:pic>
      <p:sp>
        <p:nvSpPr>
          <p:cNvPr id="10" name="Text 5"/>
          <p:cNvSpPr/>
          <p:nvPr/>
        </p:nvSpPr>
        <p:spPr>
          <a:xfrm>
            <a:off x="1628418" y="4043601"/>
            <a:ext cx="2086094" cy="25384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Huấn luyện mô hình</a:t>
            </a:r>
            <a:endParaRPr lang="en-US" sz="1550" dirty="0"/>
          </a:p>
        </p:txBody>
      </p:sp>
      <p:sp>
        <p:nvSpPr>
          <p:cNvPr id="11" name="Text 6"/>
          <p:cNvSpPr/>
          <p:nvPr/>
        </p:nvSpPr>
        <p:spPr>
          <a:xfrm>
            <a:off x="1628418" y="4394954"/>
            <a:ext cx="12429887" cy="260033"/>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pitchFamily="34" charset="0"/>
                <a:ea typeface="Heebo" pitchFamily="34" charset="-122"/>
                <a:cs typeface="Heebo" pitchFamily="34" charset="-120"/>
              </a:rPr>
              <a:t>Các mô hình học sâu (Deep Learning) được huấn luyện để phân tích và nhận diện thông tin.</a:t>
            </a:r>
            <a:endParaRPr lang="en-US" sz="1250" dirty="0"/>
          </a:p>
        </p:txBody>
      </p:sp>
      <p:pic>
        <p:nvPicPr>
          <p:cNvPr id="12" name="Image 3" descr="preencoded.png"/>
          <p:cNvPicPr>
            <a:picLocks noChangeAspect="1"/>
          </p:cNvPicPr>
          <p:nvPr/>
        </p:nvPicPr>
        <p:blipFill>
          <a:blip r:embed="rId6"/>
          <a:stretch>
            <a:fillRect/>
          </a:stretch>
        </p:blipFill>
        <p:spPr>
          <a:xfrm>
            <a:off x="572095" y="5181362"/>
            <a:ext cx="812602" cy="1300282"/>
          </a:xfrm>
          <a:prstGeom prst="rect">
            <a:avLst/>
          </a:prstGeom>
        </p:spPr>
      </p:pic>
      <p:sp>
        <p:nvSpPr>
          <p:cNvPr id="13" name="Text 7"/>
          <p:cNvSpPr/>
          <p:nvPr/>
        </p:nvSpPr>
        <p:spPr>
          <a:xfrm>
            <a:off x="1628418" y="5343882"/>
            <a:ext cx="2185988" cy="25384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Dự đoán và phân tích</a:t>
            </a:r>
            <a:endParaRPr lang="en-US" sz="1550" dirty="0"/>
          </a:p>
        </p:txBody>
      </p:sp>
      <p:sp>
        <p:nvSpPr>
          <p:cNvPr id="14" name="Text 8"/>
          <p:cNvSpPr/>
          <p:nvPr/>
        </p:nvSpPr>
        <p:spPr>
          <a:xfrm>
            <a:off x="1628418" y="5695236"/>
            <a:ext cx="12429887" cy="260033"/>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pitchFamily="34" charset="0"/>
                <a:ea typeface="Heebo" pitchFamily="34" charset="-122"/>
                <a:cs typeface="Heebo" pitchFamily="34" charset="-120"/>
              </a:rPr>
              <a:t>Mô hình đưa ra các dự đoán dựa trên dữ liệu mới.</a:t>
            </a:r>
            <a:endParaRPr lang="en-US" sz="1250" dirty="0"/>
          </a:p>
        </p:txBody>
      </p:sp>
      <p:pic>
        <p:nvPicPr>
          <p:cNvPr id="15" name="Image 4" descr="preencoded.png"/>
          <p:cNvPicPr>
            <a:picLocks noChangeAspect="1"/>
          </p:cNvPicPr>
          <p:nvPr/>
        </p:nvPicPr>
        <p:blipFill>
          <a:blip r:embed="rId7"/>
          <a:stretch>
            <a:fillRect/>
          </a:stretch>
        </p:blipFill>
        <p:spPr>
          <a:xfrm>
            <a:off x="572095" y="6481643"/>
            <a:ext cx="812602" cy="1300282"/>
          </a:xfrm>
          <a:prstGeom prst="rect">
            <a:avLst/>
          </a:prstGeom>
        </p:spPr>
      </p:pic>
      <p:sp>
        <p:nvSpPr>
          <p:cNvPr id="16" name="Text 9"/>
          <p:cNvSpPr/>
          <p:nvPr/>
        </p:nvSpPr>
        <p:spPr>
          <a:xfrm>
            <a:off x="1628418" y="6644164"/>
            <a:ext cx="2031682" cy="25384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Cải tiến liên tục</a:t>
            </a:r>
            <a:endParaRPr lang="en-US" sz="1550" dirty="0"/>
          </a:p>
        </p:txBody>
      </p:sp>
      <p:sp>
        <p:nvSpPr>
          <p:cNvPr id="17" name="Text 10"/>
          <p:cNvSpPr/>
          <p:nvPr/>
        </p:nvSpPr>
        <p:spPr>
          <a:xfrm>
            <a:off x="1628418" y="6995517"/>
            <a:ext cx="12429887" cy="260033"/>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pitchFamily="34" charset="0"/>
                <a:ea typeface="Heebo" pitchFamily="34" charset="-122"/>
                <a:cs typeface="Heebo" pitchFamily="34" charset="-120"/>
              </a:rPr>
              <a:t>Hệ thống tự động cải thiện nhờ vào việc học hỏi từ dữ liệu mới.</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3975" y="471726"/>
            <a:ext cx="5817870" cy="533638"/>
          </a:xfrm>
          <a:prstGeom prst="rect">
            <a:avLst/>
          </a:prstGeom>
          <a:noFill/>
          <a:ln/>
        </p:spPr>
        <p:txBody>
          <a:bodyPr wrap="non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Các mô hình AI của Napkin</a:t>
            </a:r>
            <a:endParaRPr lang="en-US" sz="3350" dirty="0"/>
          </a:p>
        </p:txBody>
      </p:sp>
      <p:pic>
        <p:nvPicPr>
          <p:cNvPr id="4" name="Image 1" descr="preencoded.png"/>
          <p:cNvPicPr>
            <a:picLocks noChangeAspect="1"/>
          </p:cNvPicPr>
          <p:nvPr/>
        </p:nvPicPr>
        <p:blipFill>
          <a:blip r:embed="rId4"/>
          <a:stretch>
            <a:fillRect/>
          </a:stretch>
        </p:blipFill>
        <p:spPr>
          <a:xfrm>
            <a:off x="6083975" y="1261467"/>
            <a:ext cx="426839" cy="426839"/>
          </a:xfrm>
          <a:prstGeom prst="rect">
            <a:avLst/>
          </a:prstGeom>
        </p:spPr>
      </p:pic>
      <p:sp>
        <p:nvSpPr>
          <p:cNvPr id="5" name="Text 1"/>
          <p:cNvSpPr/>
          <p:nvPr/>
        </p:nvSpPr>
        <p:spPr>
          <a:xfrm>
            <a:off x="6083975" y="1859042"/>
            <a:ext cx="2134553" cy="266819"/>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Học sâu</a:t>
            </a:r>
            <a:endParaRPr lang="en-US" sz="1650" dirty="0"/>
          </a:p>
        </p:txBody>
      </p:sp>
      <p:sp>
        <p:nvSpPr>
          <p:cNvPr id="6" name="Text 2"/>
          <p:cNvSpPr/>
          <p:nvPr/>
        </p:nvSpPr>
        <p:spPr>
          <a:xfrm>
            <a:off x="6083975" y="2228255"/>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Mô hình này sử dụng mạng nơ-ron sâu để phân tích dữ liệu phức tạp và đưa ra dự đoán.</a:t>
            </a:r>
            <a:endParaRPr lang="en-US" sz="1300" dirty="0"/>
          </a:p>
        </p:txBody>
      </p:sp>
      <p:pic>
        <p:nvPicPr>
          <p:cNvPr id="7" name="Image 2" descr="preencoded.png"/>
          <p:cNvPicPr>
            <a:picLocks noChangeAspect="1"/>
          </p:cNvPicPr>
          <p:nvPr/>
        </p:nvPicPr>
        <p:blipFill>
          <a:blip r:embed="rId5"/>
          <a:stretch>
            <a:fillRect/>
          </a:stretch>
        </p:blipFill>
        <p:spPr>
          <a:xfrm>
            <a:off x="6083975" y="3013591"/>
            <a:ext cx="426839" cy="426839"/>
          </a:xfrm>
          <a:prstGeom prst="rect">
            <a:avLst/>
          </a:prstGeom>
        </p:spPr>
      </p:pic>
      <p:sp>
        <p:nvSpPr>
          <p:cNvPr id="8" name="Text 3"/>
          <p:cNvSpPr/>
          <p:nvPr/>
        </p:nvSpPr>
        <p:spPr>
          <a:xfrm>
            <a:off x="6083975" y="3611166"/>
            <a:ext cx="2585323" cy="266819"/>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Xử lý ngôn ngữ tự nhiên</a:t>
            </a:r>
            <a:endParaRPr lang="en-US" sz="1650" dirty="0"/>
          </a:p>
        </p:txBody>
      </p:sp>
      <p:sp>
        <p:nvSpPr>
          <p:cNvPr id="9" name="Text 4"/>
          <p:cNvSpPr/>
          <p:nvPr/>
        </p:nvSpPr>
        <p:spPr>
          <a:xfrm>
            <a:off x="6083975" y="3980378"/>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Giúp hệ thống hiểu và xử lý ngôn ngữ con người một cách tự nhiên hơn.</a:t>
            </a:r>
            <a:endParaRPr lang="en-US" sz="1300" dirty="0"/>
          </a:p>
        </p:txBody>
      </p:sp>
      <p:pic>
        <p:nvPicPr>
          <p:cNvPr id="10" name="Image 3" descr="preencoded.png"/>
          <p:cNvPicPr>
            <a:picLocks noChangeAspect="1"/>
          </p:cNvPicPr>
          <p:nvPr/>
        </p:nvPicPr>
        <p:blipFill>
          <a:blip r:embed="rId6"/>
          <a:stretch>
            <a:fillRect/>
          </a:stretch>
        </p:blipFill>
        <p:spPr>
          <a:xfrm>
            <a:off x="6083975" y="4765715"/>
            <a:ext cx="426839" cy="426839"/>
          </a:xfrm>
          <a:prstGeom prst="rect">
            <a:avLst/>
          </a:prstGeom>
        </p:spPr>
      </p:pic>
      <p:sp>
        <p:nvSpPr>
          <p:cNvPr id="11" name="Text 5"/>
          <p:cNvSpPr/>
          <p:nvPr/>
        </p:nvSpPr>
        <p:spPr>
          <a:xfrm>
            <a:off x="6083975" y="5363289"/>
            <a:ext cx="2134553" cy="266819"/>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Học tăng cường</a:t>
            </a:r>
            <a:endParaRPr lang="en-US" sz="1650" dirty="0"/>
          </a:p>
        </p:txBody>
      </p:sp>
      <p:sp>
        <p:nvSpPr>
          <p:cNvPr id="12" name="Text 6"/>
          <p:cNvSpPr/>
          <p:nvPr/>
        </p:nvSpPr>
        <p:spPr>
          <a:xfrm>
            <a:off x="6083975" y="5732502"/>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Mô hình này học từ hành động của hệ thống và điều chỉnh để tối ưu hóa kết quả.</a:t>
            </a:r>
            <a:endParaRPr lang="en-US" sz="1300" dirty="0"/>
          </a:p>
        </p:txBody>
      </p:sp>
      <p:pic>
        <p:nvPicPr>
          <p:cNvPr id="13" name="Image 4" descr="preencoded.png"/>
          <p:cNvPicPr>
            <a:picLocks noChangeAspect="1"/>
          </p:cNvPicPr>
          <p:nvPr/>
        </p:nvPicPr>
        <p:blipFill>
          <a:blip r:embed="rId7"/>
          <a:stretch>
            <a:fillRect/>
          </a:stretch>
        </p:blipFill>
        <p:spPr>
          <a:xfrm>
            <a:off x="6083975" y="6517838"/>
            <a:ext cx="426839" cy="426839"/>
          </a:xfrm>
          <a:prstGeom prst="rect">
            <a:avLst/>
          </a:prstGeom>
        </p:spPr>
      </p:pic>
      <p:sp>
        <p:nvSpPr>
          <p:cNvPr id="14" name="Text 7"/>
          <p:cNvSpPr/>
          <p:nvPr/>
        </p:nvSpPr>
        <p:spPr>
          <a:xfrm>
            <a:off x="6083975" y="7115413"/>
            <a:ext cx="2134553" cy="266819"/>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Dự đoán</a:t>
            </a:r>
            <a:endParaRPr lang="en-US" sz="1650" dirty="0"/>
          </a:p>
        </p:txBody>
      </p:sp>
      <p:sp>
        <p:nvSpPr>
          <p:cNvPr id="15" name="Text 8"/>
          <p:cNvSpPr/>
          <p:nvPr/>
        </p:nvSpPr>
        <p:spPr>
          <a:xfrm>
            <a:off x="6083975" y="7484626"/>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Sử dụng dữ liệu lịch sử để đưa ra dự đoán về xu hướng và hành vi trong tương lai.</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1562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Ưu và nhược điểm</a:t>
            </a:r>
            <a:endParaRPr lang="en-US" sz="4850" dirty="0"/>
          </a:p>
        </p:txBody>
      </p:sp>
      <p:sp>
        <p:nvSpPr>
          <p:cNvPr id="4" name="Shape 1"/>
          <p:cNvSpPr/>
          <p:nvPr/>
        </p:nvSpPr>
        <p:spPr>
          <a:xfrm>
            <a:off x="6350437" y="3257431"/>
            <a:ext cx="7415927" cy="2856547"/>
          </a:xfrm>
          <a:prstGeom prst="roundRect">
            <a:avLst>
              <a:gd name="adj" fmla="val 3630"/>
            </a:avLst>
          </a:prstGeom>
          <a:noFill/>
          <a:ln w="15240">
            <a:solidFill>
              <a:srgbClr val="FFFFFF">
                <a:alpha val="24000"/>
              </a:srgbClr>
            </a:solidFill>
            <a:prstDash val="solid"/>
          </a:ln>
        </p:spPr>
        <p:txBody>
          <a:bodyPr/>
          <a:lstStyle/>
          <a:p>
            <a:endParaRPr lang="en-US"/>
          </a:p>
        </p:txBody>
      </p:sp>
      <p:sp>
        <p:nvSpPr>
          <p:cNvPr id="5" name="Shape 2"/>
          <p:cNvSpPr/>
          <p:nvPr/>
        </p:nvSpPr>
        <p:spPr>
          <a:xfrm>
            <a:off x="6365677" y="3272671"/>
            <a:ext cx="7385447" cy="706517"/>
          </a:xfrm>
          <a:prstGeom prst="rect">
            <a:avLst/>
          </a:prstGeom>
          <a:solidFill>
            <a:srgbClr val="FFFFFF">
              <a:alpha val="4000"/>
            </a:srgbClr>
          </a:solidFill>
          <a:ln/>
        </p:spPr>
        <p:txBody>
          <a:bodyPr/>
          <a:lstStyle/>
          <a:p>
            <a:endParaRPr lang="en-US"/>
          </a:p>
        </p:txBody>
      </p:sp>
      <p:sp>
        <p:nvSpPr>
          <p:cNvPr id="6" name="Text 3"/>
          <p:cNvSpPr/>
          <p:nvPr/>
        </p:nvSpPr>
        <p:spPr>
          <a:xfrm>
            <a:off x="6612493"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Ưu điểm</a:t>
            </a:r>
            <a:endParaRPr lang="en-US" sz="1900" dirty="0"/>
          </a:p>
        </p:txBody>
      </p:sp>
      <p:sp>
        <p:nvSpPr>
          <p:cNvPr id="7" name="Text 4"/>
          <p:cNvSpPr/>
          <p:nvPr/>
        </p:nvSpPr>
        <p:spPr>
          <a:xfrm>
            <a:off x="10309027"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Nhược điểm</a:t>
            </a:r>
            <a:endParaRPr lang="en-US" sz="1900" dirty="0"/>
          </a:p>
        </p:txBody>
      </p:sp>
      <p:sp>
        <p:nvSpPr>
          <p:cNvPr id="8" name="Shape 5"/>
          <p:cNvSpPr/>
          <p:nvPr/>
        </p:nvSpPr>
        <p:spPr>
          <a:xfrm>
            <a:off x="6365677" y="3979188"/>
            <a:ext cx="7385447" cy="706517"/>
          </a:xfrm>
          <a:prstGeom prst="rect">
            <a:avLst/>
          </a:prstGeom>
          <a:solidFill>
            <a:srgbClr val="000000">
              <a:alpha val="4000"/>
            </a:srgbClr>
          </a:solidFill>
          <a:ln/>
        </p:spPr>
        <p:txBody>
          <a:bodyPr/>
          <a:lstStyle/>
          <a:p>
            <a:endParaRPr lang="en-US"/>
          </a:p>
        </p:txBody>
      </p:sp>
      <p:sp>
        <p:nvSpPr>
          <p:cNvPr id="9" name="Text 6"/>
          <p:cNvSpPr/>
          <p:nvPr/>
        </p:nvSpPr>
        <p:spPr>
          <a:xfrm>
            <a:off x="6612493"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Dễ sử dụng</a:t>
            </a:r>
            <a:endParaRPr lang="en-US" sz="1900" dirty="0"/>
          </a:p>
        </p:txBody>
      </p:sp>
      <p:sp>
        <p:nvSpPr>
          <p:cNvPr id="10" name="Text 7"/>
          <p:cNvSpPr/>
          <p:nvPr/>
        </p:nvSpPr>
        <p:spPr>
          <a:xfrm>
            <a:off x="10309027"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Độ chính xác chưa hoàn hảo</a:t>
            </a:r>
            <a:endParaRPr lang="en-US" sz="1900" dirty="0"/>
          </a:p>
        </p:txBody>
      </p:sp>
      <p:sp>
        <p:nvSpPr>
          <p:cNvPr id="11" name="Shape 8"/>
          <p:cNvSpPr/>
          <p:nvPr/>
        </p:nvSpPr>
        <p:spPr>
          <a:xfrm>
            <a:off x="6365677" y="4685705"/>
            <a:ext cx="7385447" cy="706517"/>
          </a:xfrm>
          <a:prstGeom prst="rect">
            <a:avLst/>
          </a:prstGeom>
          <a:solidFill>
            <a:srgbClr val="FFFFFF">
              <a:alpha val="4000"/>
            </a:srgbClr>
          </a:solidFill>
          <a:ln/>
        </p:spPr>
        <p:txBody>
          <a:bodyPr/>
          <a:lstStyle/>
          <a:p>
            <a:endParaRPr lang="en-US"/>
          </a:p>
        </p:txBody>
      </p:sp>
      <p:sp>
        <p:nvSpPr>
          <p:cNvPr id="12" name="Text 9"/>
          <p:cNvSpPr/>
          <p:nvPr/>
        </p:nvSpPr>
        <p:spPr>
          <a:xfrm>
            <a:off x="6612493"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Tính năng đa dạng</a:t>
            </a:r>
            <a:endParaRPr lang="en-US" sz="1900" dirty="0"/>
          </a:p>
        </p:txBody>
      </p:sp>
      <p:sp>
        <p:nvSpPr>
          <p:cNvPr id="13" name="Text 10"/>
          <p:cNvSpPr/>
          <p:nvPr/>
        </p:nvSpPr>
        <p:spPr>
          <a:xfrm>
            <a:off x="10309027"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Chi phí cao</a:t>
            </a:r>
            <a:endParaRPr lang="en-US" sz="1900" dirty="0"/>
          </a:p>
        </p:txBody>
      </p:sp>
      <p:sp>
        <p:nvSpPr>
          <p:cNvPr id="14" name="Shape 11"/>
          <p:cNvSpPr/>
          <p:nvPr/>
        </p:nvSpPr>
        <p:spPr>
          <a:xfrm>
            <a:off x="6365677" y="5392222"/>
            <a:ext cx="7385447" cy="706517"/>
          </a:xfrm>
          <a:prstGeom prst="rect">
            <a:avLst/>
          </a:prstGeom>
          <a:solidFill>
            <a:srgbClr val="000000">
              <a:alpha val="4000"/>
            </a:srgbClr>
          </a:solidFill>
          <a:ln/>
        </p:spPr>
        <p:txBody>
          <a:bodyPr/>
          <a:lstStyle/>
          <a:p>
            <a:endParaRPr lang="en-US"/>
          </a:p>
        </p:txBody>
      </p:sp>
      <p:sp>
        <p:nvSpPr>
          <p:cNvPr id="15" name="Text 12"/>
          <p:cNvSpPr/>
          <p:nvPr/>
        </p:nvSpPr>
        <p:spPr>
          <a:xfrm>
            <a:off x="6612493"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Hỗ trợ ra quyết định</a:t>
            </a:r>
            <a:endParaRPr lang="en-US" sz="1900" dirty="0"/>
          </a:p>
        </p:txBody>
      </p:sp>
      <p:sp>
        <p:nvSpPr>
          <p:cNvPr id="16" name="Text 13"/>
          <p:cNvSpPr/>
          <p:nvPr/>
        </p:nvSpPr>
        <p:spPr>
          <a:xfrm>
            <a:off x="10309027"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Thiếu linh hoạt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1158</Words>
  <Application>Microsoft Office PowerPoint</Application>
  <PresentationFormat>Custom</PresentationFormat>
  <Paragraphs>137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Montserrat</vt:lpstr>
      <vt:lpstr>Arial</vt:lpstr>
      <vt:lpstr>Heebo</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Hồng Huy Hoàng</cp:lastModifiedBy>
  <cp:revision>2</cp:revision>
  <dcterms:created xsi:type="dcterms:W3CDTF">2024-09-22T15:12:42Z</dcterms:created>
  <dcterms:modified xsi:type="dcterms:W3CDTF">2024-09-22T15:16:09Z</dcterms:modified>
</cp:coreProperties>
</file>